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0"/>
  </p:handoutMasterIdLst>
  <p:sldIdLst>
    <p:sldId id="261" r:id="rId3"/>
    <p:sldId id="262" r:id="rId5"/>
    <p:sldId id="305" r:id="rId6"/>
    <p:sldId id="306" r:id="rId7"/>
    <p:sldId id="307" r:id="rId8"/>
    <p:sldId id="308" r:id="rId9"/>
  </p:sldIdLst>
  <p:sldSz cx="12192000" cy="6858000"/>
  <p:notesSz cx="6858000" cy="9144000"/>
  <p:embeddedFontLst>
    <p:embeddedFont>
      <p:font typeface="HarmonyOS Sans SC" panose="00000500000000000000" charset="-122"/>
      <p:regular r:id="rId15"/>
    </p:embeddedFont>
    <p:embeddedFont>
      <p:font typeface="MiSans Heavy" panose="00000A00000000000000" charset="-122"/>
      <p:bold r:id="rId16"/>
    </p:embeddedFont>
    <p:embeddedFont>
      <p:font typeface="思源宋体 CN Heavy" panose="02020900000000000000" charset="-122"/>
      <p:bold r:id="rId17"/>
    </p:embeddedFont>
    <p:embeddedFont>
      <p:font typeface="微软雅黑" panose="020B0503020204020204" charset="-122"/>
      <p:regular r:id="rId18"/>
    </p:embeddedFont>
    <p:embeddedFont>
      <p:font typeface="汉仪程行简" panose="00020600040101010101" charset="-122"/>
      <p:regular r:id="rId19"/>
    </p:embeddedFont>
    <p:embeddedFont>
      <p:font typeface="MiSans" panose="00000500000000000000" charset="-122"/>
      <p:regular r:id="rId20"/>
    </p:embeddedFont>
  </p:embeddedFontLst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1" clrIdx="0"/>
  <p:cmAuthor id="1" name="bing" initials="b" lastIdx="1" clrIdx="0"/>
  <p:cmAuthor id="2" name="作者" initials="A" lastIdx="0" clrIdx="1"/>
  <p:cmAuthor id="3" name="fafa" initials="f" lastIdx="2" clrIdx="1"/>
  <p:cmAuthor id="4" name="王习习" initials="王" lastIdx="2" clrIdx="0"/>
  <p:cmAuthor id="76" name=" " initials="" lastIdx="1" clrIdx="25"/>
  <p:cmAuthor id="6" name="40733" initials="4" lastIdx="3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1124"/>
    <a:srgbClr val="F47C52"/>
    <a:srgbClr val="1AFEFD"/>
    <a:srgbClr val="111425"/>
    <a:srgbClr val="EE5F26"/>
    <a:srgbClr val="DC4839"/>
    <a:srgbClr val="CF5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9" autoAdjust="0"/>
    <p:restoredTop sz="95852" autoAdjust="0"/>
  </p:normalViewPr>
  <p:slideViewPr>
    <p:cSldViewPr snapToGrid="0">
      <p:cViewPr>
        <p:scale>
          <a:sx n="69" d="100"/>
          <a:sy n="69" d="100"/>
        </p:scale>
        <p:origin x="518" y="63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405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gs" Target="tags/tag103.xml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commentAuthors" Target="commentAuthors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HarmonyOS Sans SC" panose="00000500000000000000" charset="-122"/>
        <a:ea typeface="HarmonyOS Sans SC" panose="00000500000000000000" charset="-122"/>
        <a:cs typeface="HarmonyOS Sans SC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幻灯片图像占位符 2"/>
          <p:cNvSpPr>
            <a:spLocks noGrp="1"/>
          </p:cNvSpPr>
          <p:nvPr>
            <p:ph type="sldImg" idx="2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幻灯片图像占位符 2"/>
          <p:cNvSpPr>
            <a:spLocks noGrp="1"/>
          </p:cNvSpPr>
          <p:nvPr>
            <p:ph type="sldImg" idx="2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幻灯片图像占位符 2"/>
          <p:cNvSpPr>
            <a:spLocks noGrp="1"/>
          </p:cNvSpPr>
          <p:nvPr>
            <p:ph type="sldImg" idx="2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幻灯片图像占位符 2"/>
          <p:cNvSpPr>
            <a:spLocks noGrp="1"/>
          </p:cNvSpPr>
          <p:nvPr>
            <p:ph type="sldImg" idx="2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幻灯片图像占位符 2"/>
          <p:cNvSpPr>
            <a:spLocks noGrp="1"/>
          </p:cNvSpPr>
          <p:nvPr>
            <p:ph type="sldImg" idx="2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ags" Target="../tags/tag2.xml"/><Relationship Id="rId8" Type="http://schemas.openxmlformats.org/officeDocument/2006/relationships/image" Target="../media/image1.jpeg"/><Relationship Id="rId7" Type="http://schemas.openxmlformats.org/officeDocument/2006/relationships/tags" Target="../tags/tag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11.xml"/><Relationship Id="rId17" Type="http://schemas.openxmlformats.org/officeDocument/2006/relationships/tags" Target="../tags/tag10.xml"/><Relationship Id="rId16" Type="http://schemas.openxmlformats.org/officeDocument/2006/relationships/tags" Target="../tags/tag9.xml"/><Relationship Id="rId15" Type="http://schemas.openxmlformats.org/officeDocument/2006/relationships/tags" Target="../tags/tag8.xml"/><Relationship Id="rId14" Type="http://schemas.openxmlformats.org/officeDocument/2006/relationships/tags" Target="../tags/tag7.xml"/><Relationship Id="rId13" Type="http://schemas.openxmlformats.org/officeDocument/2006/relationships/tags" Target="../tags/tag6.xml"/><Relationship Id="rId12" Type="http://schemas.openxmlformats.org/officeDocument/2006/relationships/tags" Target="../tags/tag5.xml"/><Relationship Id="rId11" Type="http://schemas.openxmlformats.org/officeDocument/2006/relationships/tags" Target="../tags/tag4.xml"/><Relationship Id="rId10" Type="http://schemas.openxmlformats.org/officeDocument/2006/relationships/tags" Target="../tags/tag3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9800808909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6730"/>
          </a:xfrm>
          <a:prstGeom prst="rect">
            <a:avLst/>
          </a:prstGeom>
        </p:spPr>
      </p:pic>
      <p:sp>
        <p:nvSpPr>
          <p:cNvPr id="16" name="文本框"/>
          <p:cNvSpPr txBox="1">
            <a:spLocks noChangeArrowheads="1"/>
          </p:cNvSpPr>
          <p:nvPr userDrawn="1">
            <p:custDataLst>
              <p:tags r:id="rId9"/>
            </p:custDataLst>
          </p:nvPr>
        </p:nvSpPr>
        <p:spPr bwMode="auto">
          <a:xfrm>
            <a:off x="2533015" y="272415"/>
            <a:ext cx="1849755" cy="271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7F9363"/>
                </a:solidFill>
              </a14:hiddenFill>
            </a:ext>
          </a:extLst>
        </p:spPr>
        <p:txBody>
          <a:bodyPr vert="horz" wrap="square" lIns="91416" tIns="45708" rIns="91416" bIns="45708" numCol="1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900" b="0" dirty="0">
                <a:solidFill>
                  <a:srgbClr val="1AFEFD"/>
                </a:solidFill>
                <a:effectLst/>
                <a:latin typeface="HarmonyOS Sans SC" panose="00000500000000000000" charset="-122"/>
                <a:ea typeface="HarmonyOS Sans SC" panose="00000500000000000000" charset="-122"/>
                <a:cs typeface="+mn-ea"/>
                <a:sym typeface="+mn-lt"/>
              </a:rPr>
              <a:t>金山办公软件有限公司</a:t>
            </a:r>
            <a:endParaRPr lang="zh-CN" altLang="en-US" sz="900" b="0" dirty="0">
              <a:solidFill>
                <a:srgbClr val="1AFEFD"/>
              </a:solidFill>
              <a:effectLst/>
              <a:latin typeface="HarmonyOS Sans SC" panose="00000500000000000000" charset="-122"/>
              <a:ea typeface="HarmonyOS Sans SC" panose="00000500000000000000" charset="-122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 userDrawn="1">
            <p:custDataLst>
              <p:tags r:id="rId10"/>
            </p:custDataLst>
          </p:nvPr>
        </p:nvSpPr>
        <p:spPr>
          <a:xfrm>
            <a:off x="10241280" y="99060"/>
            <a:ext cx="17678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</a:t>
            </a:r>
            <a:r>
              <a:rPr lang="en-US" altLang="zh-CN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///</a:t>
            </a:r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security</a:t>
            </a:r>
            <a:endParaRPr lang="zh-CN" altLang="en-US" sz="1600" cap="all">
              <a:solidFill>
                <a:srgbClr val="1AFEFD"/>
              </a:solidFill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300990" y="6517958"/>
            <a:ext cx="635635" cy="113665"/>
            <a:chOff x="5511" y="10209"/>
            <a:chExt cx="1208" cy="216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12420000" scaled="0"/>
          </a:gradFill>
        </p:grpSpPr>
        <p:sp>
          <p:nvSpPr>
            <p:cNvPr id="20" name="椭圆 19"/>
            <p:cNvSpPr/>
            <p:nvPr>
              <p:custDataLst>
                <p:tags r:id="rId11"/>
              </p:custDataLst>
            </p:nvPr>
          </p:nvSpPr>
          <p:spPr>
            <a:xfrm>
              <a:off x="5511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21" name="椭圆 20"/>
            <p:cNvSpPr/>
            <p:nvPr>
              <p:custDataLst>
                <p:tags r:id="rId12"/>
              </p:custDataLst>
            </p:nvPr>
          </p:nvSpPr>
          <p:spPr>
            <a:xfrm>
              <a:off x="584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22" name="椭圆 21"/>
            <p:cNvSpPr/>
            <p:nvPr>
              <p:custDataLst>
                <p:tags r:id="rId13"/>
              </p:custDataLst>
            </p:nvPr>
          </p:nvSpPr>
          <p:spPr>
            <a:xfrm>
              <a:off x="616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23" name="椭圆 22"/>
            <p:cNvSpPr/>
            <p:nvPr>
              <p:custDataLst>
                <p:tags r:id="rId14"/>
              </p:custDataLst>
            </p:nvPr>
          </p:nvSpPr>
          <p:spPr>
            <a:xfrm>
              <a:off x="6503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</p:grpSp>
      <p:sp>
        <p:nvSpPr>
          <p:cNvPr id="24" name="矩形: 圆角 11"/>
          <p:cNvSpPr/>
          <p:nvPr userDrawn="1">
            <p:custDataLst>
              <p:tags r:id="rId15"/>
            </p:custDataLst>
          </p:nvPr>
        </p:nvSpPr>
        <p:spPr>
          <a:xfrm>
            <a:off x="1008380" y="6531610"/>
            <a:ext cx="1177290" cy="762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sp>
        <p:nvSpPr>
          <p:cNvPr id="25" name="矩形: 圆角 16"/>
          <p:cNvSpPr/>
          <p:nvPr userDrawn="1">
            <p:custDataLst>
              <p:tags r:id="rId16"/>
            </p:custDataLst>
          </p:nvPr>
        </p:nvSpPr>
        <p:spPr>
          <a:xfrm>
            <a:off x="42050" y="6661923"/>
            <a:ext cx="1676399" cy="7306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cxnSp>
        <p:nvCxnSpPr>
          <p:cNvPr id="26" name="直接连接符 25"/>
          <p:cNvCxnSpPr/>
          <p:nvPr userDrawn="1">
            <p:custDataLst>
              <p:tags r:id="rId17"/>
            </p:custDataLst>
          </p:nvPr>
        </p:nvCxnSpPr>
        <p:spPr>
          <a:xfrm>
            <a:off x="270510" y="667385"/>
            <a:ext cx="11647170" cy="0"/>
          </a:xfrm>
          <a:prstGeom prst="line">
            <a:avLst/>
          </a:prstGeom>
          <a:ln>
            <a:gradFill>
              <a:gsLst>
                <a:gs pos="100000">
                  <a:schemeClr val="bg1">
                    <a:alpha val="0"/>
                  </a:schemeClr>
                </a:gs>
                <a:gs pos="14000">
                  <a:srgbClr val="EE5F26"/>
                </a:gs>
              </a:gsLst>
              <a:lin ang="9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 userDrawn="1">
            <p:custDataLst>
              <p:tags r:id="rId18"/>
            </p:custDataLst>
          </p:nvPr>
        </p:nvSpPr>
        <p:spPr>
          <a:xfrm>
            <a:off x="5934075" y="6276975"/>
            <a:ext cx="60756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/>
            <a:r>
              <a:rPr lang="zh-CN" altLang="en-US" sz="2800" cap="all">
                <a:ln>
                  <a:solidFill>
                    <a:srgbClr val="F47C52"/>
                  </a:solidFill>
                </a:ln>
                <a:noFill/>
                <a:uFillTx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knowledge</a:t>
            </a:r>
            <a:endParaRPr lang="zh-CN" altLang="en-US" sz="2800" cap="all">
              <a:ln>
                <a:solidFill>
                  <a:srgbClr val="F47C52"/>
                </a:solidFill>
              </a:ln>
              <a:noFill/>
              <a:uFillTx/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1" Type="http://schemas.openxmlformats.org/officeDocument/2006/relationships/notesSlide" Target="../notesSlides/notesSlide1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12.xml"/><Relationship Id="rId19" Type="http://schemas.openxmlformats.org/officeDocument/2006/relationships/tags" Target="../tags/tag28.xml"/><Relationship Id="rId18" Type="http://schemas.openxmlformats.org/officeDocument/2006/relationships/image" Target="../media/image3.png"/><Relationship Id="rId17" Type="http://schemas.openxmlformats.org/officeDocument/2006/relationships/tags" Target="../tags/tag27.xml"/><Relationship Id="rId16" Type="http://schemas.openxmlformats.org/officeDocument/2006/relationships/tags" Target="../tags/tag26.xml"/><Relationship Id="rId15" Type="http://schemas.openxmlformats.org/officeDocument/2006/relationships/tags" Target="../tags/tag25.xml"/><Relationship Id="rId14" Type="http://schemas.openxmlformats.org/officeDocument/2006/relationships/tags" Target="../tags/tag24.xml"/><Relationship Id="rId13" Type="http://schemas.openxmlformats.org/officeDocument/2006/relationships/tags" Target="../tags/tag23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3" Type="http://schemas.openxmlformats.org/officeDocument/2006/relationships/notesSlide" Target="../notesSlides/notesSlide2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image" Target="../media/image4.jpeg"/><Relationship Id="rId19" Type="http://schemas.openxmlformats.org/officeDocument/2006/relationships/notesSlide" Target="../notesSlides/notesSlide3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54.xml"/><Relationship Id="rId16" Type="http://schemas.openxmlformats.org/officeDocument/2006/relationships/tags" Target="../tags/tag53.xml"/><Relationship Id="rId15" Type="http://schemas.openxmlformats.org/officeDocument/2006/relationships/tags" Target="../tags/tag52.xml"/><Relationship Id="rId14" Type="http://schemas.openxmlformats.org/officeDocument/2006/relationships/tags" Target="../tags/tag51.xml"/><Relationship Id="rId13" Type="http://schemas.openxmlformats.org/officeDocument/2006/relationships/tags" Target="../tags/tag50.xml"/><Relationship Id="rId12" Type="http://schemas.openxmlformats.org/officeDocument/2006/relationships/tags" Target="../tags/tag49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tags" Target="../tags/tag3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image" Target="../media/image4.jpeg"/><Relationship Id="rId19" Type="http://schemas.openxmlformats.org/officeDocument/2006/relationships/notesSlide" Target="../notesSlides/notesSlide4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70.xml"/><Relationship Id="rId16" Type="http://schemas.openxmlformats.org/officeDocument/2006/relationships/tags" Target="../tags/tag69.xml"/><Relationship Id="rId15" Type="http://schemas.openxmlformats.org/officeDocument/2006/relationships/tags" Target="../tags/tag68.xml"/><Relationship Id="rId14" Type="http://schemas.openxmlformats.org/officeDocument/2006/relationships/tags" Target="../tags/tag67.xml"/><Relationship Id="rId13" Type="http://schemas.openxmlformats.org/officeDocument/2006/relationships/tags" Target="../tags/tag66.xml"/><Relationship Id="rId12" Type="http://schemas.openxmlformats.org/officeDocument/2006/relationships/tags" Target="../tags/tag65.xml"/><Relationship Id="rId11" Type="http://schemas.openxmlformats.org/officeDocument/2006/relationships/tags" Target="../tags/tag64.xml"/><Relationship Id="rId10" Type="http://schemas.openxmlformats.org/officeDocument/2006/relationships/tags" Target="../tags/tag63.xml"/><Relationship Id="rId1" Type="http://schemas.openxmlformats.org/officeDocument/2006/relationships/tags" Target="../tags/tag5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78.xml"/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image" Target="../media/image4.jpeg"/><Relationship Id="rId19" Type="http://schemas.openxmlformats.org/officeDocument/2006/relationships/notesSlide" Target="../notesSlides/notesSlide5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86.xml"/><Relationship Id="rId16" Type="http://schemas.openxmlformats.org/officeDocument/2006/relationships/tags" Target="../tags/tag85.xml"/><Relationship Id="rId15" Type="http://schemas.openxmlformats.org/officeDocument/2006/relationships/tags" Target="../tags/tag84.xml"/><Relationship Id="rId14" Type="http://schemas.openxmlformats.org/officeDocument/2006/relationships/tags" Target="../tags/tag83.xml"/><Relationship Id="rId13" Type="http://schemas.openxmlformats.org/officeDocument/2006/relationships/tags" Target="../tags/tag82.xml"/><Relationship Id="rId12" Type="http://schemas.openxmlformats.org/officeDocument/2006/relationships/tags" Target="../tags/tag81.xml"/><Relationship Id="rId11" Type="http://schemas.openxmlformats.org/officeDocument/2006/relationships/tags" Target="../tags/tag80.xml"/><Relationship Id="rId10" Type="http://schemas.openxmlformats.org/officeDocument/2006/relationships/tags" Target="../tags/tag79.xml"/><Relationship Id="rId1" Type="http://schemas.openxmlformats.org/officeDocument/2006/relationships/tags" Target="../tags/tag71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image" Target="../media/image4.jpeg"/><Relationship Id="rId19" Type="http://schemas.openxmlformats.org/officeDocument/2006/relationships/notesSlide" Target="../notesSlides/notesSlide6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0890989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5245"/>
            <a:ext cx="12192000" cy="6856730"/>
          </a:xfrm>
          <a:prstGeom prst="rect">
            <a:avLst/>
          </a:prstGeom>
        </p:spPr>
      </p:pic>
      <p:sp>
        <p:nvSpPr>
          <p:cNvPr id="8" name="文本框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10820" y="259715"/>
            <a:ext cx="4097020" cy="453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7F9363"/>
                </a:solidFill>
              </a14:hiddenFill>
            </a:ext>
          </a:extLst>
        </p:spPr>
        <p:txBody>
          <a:bodyPr vert="horz" wrap="square" lIns="91416" tIns="45708" rIns="91416" bIns="45708" numCol="1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华中科技大学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 | 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网络空间安全学院</a:t>
            </a:r>
            <a:endParaRPr lang="zh-CN" altLang="en-US" sz="2000" b="0" dirty="0">
              <a:solidFill>
                <a:srgbClr val="1AFEFD"/>
              </a:solidFill>
              <a:effectLst/>
              <a:latin typeface="思源宋体 CN Heavy" panose="02020900000000000000" charset="-122"/>
              <a:ea typeface="思源宋体 CN Heavy" panose="02020900000000000000" charset="-122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02240" y="129540"/>
            <a:ext cx="17678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</a:t>
            </a:r>
            <a:r>
              <a:rPr lang="en-US" altLang="zh-CN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///</a:t>
            </a:r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security</a:t>
            </a:r>
            <a:endParaRPr lang="zh-CN" altLang="en-US" sz="1600" cap="all">
              <a:solidFill>
                <a:srgbClr val="1AFEFD"/>
              </a:solidFill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802745" y="2745105"/>
            <a:ext cx="270510" cy="749300"/>
            <a:chOff x="226" y="4380"/>
            <a:chExt cx="426" cy="118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5400000" scaled="0"/>
          </a:gradFill>
        </p:grpSpPr>
        <p:sp>
          <p:nvSpPr>
            <p:cNvPr id="71" name="Freeform 9"/>
            <p:cNvSpPr/>
            <p:nvPr>
              <p:custDataLst>
                <p:tags r:id="rId3"/>
              </p:custDataLst>
            </p:nvPr>
          </p:nvSpPr>
          <p:spPr bwMode="auto">
            <a:xfrm>
              <a:off x="265" y="438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4" name="Freeform 9"/>
            <p:cNvSpPr/>
            <p:nvPr>
              <p:custDataLst>
                <p:tags r:id="rId4"/>
              </p:custDataLst>
            </p:nvPr>
          </p:nvSpPr>
          <p:spPr bwMode="auto">
            <a:xfrm>
              <a:off x="226" y="4756"/>
              <a:ext cx="427" cy="427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5" name="Freeform 9"/>
            <p:cNvSpPr/>
            <p:nvPr>
              <p:custDataLst>
                <p:tags r:id="rId5"/>
              </p:custDataLst>
            </p:nvPr>
          </p:nvSpPr>
          <p:spPr bwMode="auto">
            <a:xfrm>
              <a:off x="265" y="521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115935" y="897890"/>
            <a:ext cx="407606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48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</a:t>
            </a:r>
            <a:endParaRPr lang="zh-CN" altLang="en-US" sz="4800" cap="all">
              <a:solidFill>
                <a:srgbClr val="1AFEFD"/>
              </a:solidFill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sp>
        <p:nvSpPr>
          <p:cNvPr id="25" name="矩形 24"/>
          <p:cNvSpPr/>
          <p:nvPr>
            <p:custDataLst>
              <p:tags r:id="rId6"/>
            </p:custDataLst>
          </p:nvPr>
        </p:nvSpPr>
        <p:spPr bwMode="auto">
          <a:xfrm>
            <a:off x="2745740" y="5607685"/>
            <a:ext cx="515810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——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网安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2005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班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 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翟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XX 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课程设计</a:t>
            </a:r>
            <a:endParaRPr kumimoji="0" lang="zh-CN" altLang="en-US" sz="2400" b="1" i="0" u="none" strike="noStrike" kern="1200" cap="none" spc="0" normalizeH="0" baseline="0" noProof="0">
              <a:ln w="38100">
                <a:noFill/>
              </a:ln>
              <a:solidFill>
                <a:srgbClr val="1AFEFD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armonyOS Sans SC" panose="00000500000000000000" charset="-122"/>
            </a:endParaRPr>
          </a:p>
        </p:txBody>
      </p:sp>
      <p:sp>
        <p:nvSpPr>
          <p:cNvPr id="12" name="文本框 16"/>
          <p:cNvSpPr txBox="1"/>
          <p:nvPr>
            <p:custDataLst>
              <p:tags r:id="rId7"/>
            </p:custDataLst>
          </p:nvPr>
        </p:nvSpPr>
        <p:spPr>
          <a:xfrm>
            <a:off x="3608705" y="1184910"/>
            <a:ext cx="4295140" cy="208534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7200" b="1">
                <a:ln w="38100">
                  <a:solidFill>
                    <a:sysClr val="windowText" lastClr="000000"/>
                  </a:solidFill>
                </a:ln>
                <a:solidFill>
                  <a:srgbClr val="F47C52"/>
                </a:solidFill>
                <a:latin typeface="汉仪程行简" panose="00020600040101010101" charset="-122"/>
                <a:ea typeface="汉仪程行简" panose="00020600040101010101" charset="-122"/>
                <a:cs typeface="HarmonyOS Sans SC" panose="00000500000000000000" charset="-122"/>
                <a:sym typeface="HarmonyOS Sans SC" panose="00000500000000000000" charset="-122"/>
              </a:rPr>
              <a:t>状态检测防火墙</a:t>
            </a:r>
            <a:endParaRPr kumimoji="0" lang="zh-CN" altLang="en-US" sz="7200" b="1" i="0" u="none" strike="noStrike" kern="0" cap="none" spc="0" normalizeH="0" baseline="0" noProof="0" dirty="0">
              <a:ln w="38100">
                <a:solidFill>
                  <a:sysClr val="windowText" lastClr="000000"/>
                </a:solidFill>
              </a:ln>
              <a:solidFill>
                <a:srgbClr val="F47C52"/>
              </a:solidFill>
              <a:effectLst/>
              <a:uLnTx/>
              <a:uFillTx/>
              <a:latin typeface="汉仪程行简" panose="00020600040101010101" charset="-122"/>
              <a:ea typeface="汉仪程行简" panose="00020600040101010101" charset="-122"/>
              <a:cs typeface="HarmonyOS Sans SC" panose="00000500000000000000" charset="-122"/>
              <a:sym typeface="HarmonyOS Sans SC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8"/>
            </p:custDataLst>
          </p:nvPr>
        </p:nvSpPr>
        <p:spPr>
          <a:xfrm>
            <a:off x="10055225" y="5262245"/>
            <a:ext cx="14351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800" cap="all">
                <a:ln w="3175">
                  <a:noFill/>
                </a:ln>
                <a:solidFill>
                  <a:srgbClr val="F47C52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Network security education</a:t>
            </a:r>
            <a:endParaRPr lang="en-US" altLang="zh-CN" sz="800" cap="all">
              <a:ln w="3175">
                <a:noFill/>
              </a:ln>
              <a:solidFill>
                <a:srgbClr val="F47C52"/>
              </a:solidFill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9"/>
            </p:custDataLst>
          </p:nvPr>
        </p:nvCxnSpPr>
        <p:spPr>
          <a:xfrm>
            <a:off x="9872345" y="5315585"/>
            <a:ext cx="0" cy="785495"/>
          </a:xfrm>
          <a:prstGeom prst="line">
            <a:avLst/>
          </a:prstGeom>
          <a:ln>
            <a:gradFill flip="none" rotWithShape="1">
              <a:gsLst>
                <a:gs pos="0">
                  <a:srgbClr val="EE5F26">
                    <a:alpha val="0"/>
                  </a:srgbClr>
                </a:gs>
                <a:gs pos="100000">
                  <a:srgbClr val="EE5F26"/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6"/>
          <p:cNvSpPr txBox="1"/>
          <p:nvPr>
            <p:custDataLst>
              <p:tags r:id="rId10"/>
            </p:custDataLst>
          </p:nvPr>
        </p:nvSpPr>
        <p:spPr>
          <a:xfrm>
            <a:off x="10019665" y="5688330"/>
            <a:ext cx="1860550" cy="3378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0">
                <a:solidFill>
                  <a:srgbClr val="1AFEFD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网络安全为人民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AFEFD"/>
              </a:solidFill>
              <a:effectLst/>
              <a:uLnTx/>
              <a:uFillTx/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34075" y="6276975"/>
            <a:ext cx="60756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2800" cap="all">
                <a:ln>
                  <a:solidFill>
                    <a:srgbClr val="F47C52"/>
                  </a:solidFill>
                </a:ln>
                <a:noFill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knowledge</a:t>
            </a:r>
            <a:endParaRPr lang="zh-CN" altLang="en-US" sz="2800" cap="all">
              <a:ln>
                <a:solidFill>
                  <a:srgbClr val="F47C52"/>
                </a:solidFill>
              </a:ln>
              <a:noFill/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00990" y="6517958"/>
            <a:ext cx="635635" cy="113665"/>
            <a:chOff x="5511" y="10209"/>
            <a:chExt cx="1208" cy="216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12420000" scaled="0"/>
          </a:gradFill>
        </p:grpSpPr>
        <p:sp>
          <p:nvSpPr>
            <p:cNvPr id="53" name="椭圆 52"/>
            <p:cNvSpPr/>
            <p:nvPr>
              <p:custDataLst>
                <p:tags r:id="rId11"/>
              </p:custDataLst>
            </p:nvPr>
          </p:nvSpPr>
          <p:spPr>
            <a:xfrm>
              <a:off x="5511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4" name="椭圆 53"/>
            <p:cNvSpPr/>
            <p:nvPr>
              <p:custDataLst>
                <p:tags r:id="rId12"/>
              </p:custDataLst>
            </p:nvPr>
          </p:nvSpPr>
          <p:spPr>
            <a:xfrm>
              <a:off x="584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5" name="椭圆 54"/>
            <p:cNvSpPr/>
            <p:nvPr>
              <p:custDataLst>
                <p:tags r:id="rId13"/>
              </p:custDataLst>
            </p:nvPr>
          </p:nvSpPr>
          <p:spPr>
            <a:xfrm>
              <a:off x="616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6" name="椭圆 55"/>
            <p:cNvSpPr/>
            <p:nvPr>
              <p:custDataLst>
                <p:tags r:id="rId14"/>
              </p:custDataLst>
            </p:nvPr>
          </p:nvSpPr>
          <p:spPr>
            <a:xfrm>
              <a:off x="6503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</p:grpSp>
      <p:sp>
        <p:nvSpPr>
          <p:cNvPr id="57" name="矩形: 圆角 11"/>
          <p:cNvSpPr/>
          <p:nvPr>
            <p:custDataLst>
              <p:tags r:id="rId15"/>
            </p:custDataLst>
          </p:nvPr>
        </p:nvSpPr>
        <p:spPr>
          <a:xfrm>
            <a:off x="1008380" y="6531610"/>
            <a:ext cx="1177290" cy="762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sp>
        <p:nvSpPr>
          <p:cNvPr id="58" name="矩形: 圆角 16"/>
          <p:cNvSpPr/>
          <p:nvPr>
            <p:custDataLst>
              <p:tags r:id="rId16"/>
            </p:custDataLst>
          </p:nvPr>
        </p:nvSpPr>
        <p:spPr>
          <a:xfrm>
            <a:off x="42050" y="6661923"/>
            <a:ext cx="1676399" cy="7306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pic>
        <p:nvPicPr>
          <p:cNvPr id="100" name="图片 99"/>
          <p:cNvPicPr/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8451215" y="5249545"/>
            <a:ext cx="1127125" cy="8185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>
            <p:custDataLst>
              <p:tags r:id="rId19"/>
            </p:custDataLst>
          </p:nvPr>
        </p:nvSpPr>
        <p:spPr>
          <a:xfrm>
            <a:off x="8192770" y="4136390"/>
            <a:ext cx="3816985" cy="8477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</a:pPr>
            <a:r>
              <a:rPr lang="zh-CN" altLang="en-US" sz="12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MiSans" panose="00000500000000000000" charset="-122"/>
                <a:sym typeface="MiSans" panose="00000500000000000000" charset="-122"/>
              </a:rPr>
              <a:t>登录遇到问题？</a:t>
            </a:r>
            <a:endParaRPr lang="zh-CN" altLang="en-US" sz="1200" cap="all">
              <a:solidFill>
                <a:srgbClr val="1AFEFD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  <a:sym typeface="MiSans" panose="00000500000000000000" charset="-122"/>
            </a:endParaRPr>
          </a:p>
          <a:p>
            <a:pPr marL="171450" indent="-171450">
              <a:buFont typeface="Wingdings" panose="05000000000000000000" charset="0"/>
              <a:buChar char="l"/>
            </a:pPr>
            <a:r>
              <a:rPr lang="zh-CN" altLang="en-US" sz="1100" cap="all">
                <a:solidFill>
                  <a:srgbClr val="1AFEFD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  <a:sym typeface="MiSans" panose="00000500000000000000" charset="-122"/>
              </a:rPr>
              <a:t>原登录方式不可用、密码无法找回、账号主体管理员变动，前往进行 </a:t>
            </a:r>
            <a:r>
              <a:rPr lang="zh-CN" altLang="en-US" sz="1100" cap="all">
                <a:solidFill>
                  <a:srgbClr val="F47C5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  <a:sym typeface="MiSans" panose="00000500000000000000" charset="-122"/>
              </a:rPr>
              <a:t>自助申诉</a:t>
            </a:r>
            <a:r>
              <a:rPr lang="en-US" altLang="zh-CN" sz="1100" cap="all">
                <a:solidFill>
                  <a:srgbClr val="F47C5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  <a:sym typeface="MiSans" panose="00000500000000000000" charset="-122"/>
              </a:rPr>
              <a:t> </a:t>
            </a:r>
            <a:r>
              <a:rPr lang="zh-CN" altLang="en-US" sz="1100" cap="all">
                <a:solidFill>
                  <a:srgbClr val="1AFEFD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  <a:sym typeface="MiSans" panose="00000500000000000000" charset="-122"/>
              </a:rPr>
              <a:t>人工找回密码</a:t>
            </a:r>
            <a:endParaRPr lang="zh-CN" altLang="en-US" sz="1100" cap="all">
              <a:solidFill>
                <a:srgbClr val="1AFEFD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  <a:sym typeface="MiSans" panose="00000500000000000000" charset="-122"/>
            </a:endParaRPr>
          </a:p>
          <a:p>
            <a:pPr marL="171450" indent="-171450">
              <a:buFont typeface="Wingdings" panose="05000000000000000000" charset="0"/>
              <a:buChar char="l"/>
            </a:pPr>
            <a:r>
              <a:rPr lang="zh-CN" altLang="en-US" sz="1100" cap="all">
                <a:solidFill>
                  <a:srgbClr val="1AFEFD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  <a:sym typeface="MiSans" panose="00000500000000000000" charset="-122"/>
              </a:rPr>
              <a:t>其他登录异常，请参考 </a:t>
            </a:r>
            <a:r>
              <a:rPr lang="zh-CN" altLang="en-US" sz="1100" cap="all">
                <a:solidFill>
                  <a:srgbClr val="F47C5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  <a:sym typeface="MiSans" panose="00000500000000000000" charset="-122"/>
              </a:rPr>
              <a:t>登录异常帮助文档</a:t>
            </a:r>
            <a:endParaRPr lang="zh-CN" altLang="en-US" sz="1100" cap="all">
              <a:solidFill>
                <a:srgbClr val="F47C52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  <a:sym typeface="MiSans" panose="000005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163560" y="4047490"/>
            <a:ext cx="3784600" cy="1000125"/>
          </a:xfrm>
          <a:prstGeom prst="rect">
            <a:avLst/>
          </a:prstGeom>
          <a:solidFill>
            <a:srgbClr val="0C1124">
              <a:alpha val="8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8080909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"/>
            <a:ext cx="12192000" cy="6856730"/>
          </a:xfrm>
          <a:prstGeom prst="rect">
            <a:avLst/>
          </a:prstGeom>
        </p:spPr>
      </p:pic>
      <p:sp>
        <p:nvSpPr>
          <p:cNvPr id="77" name="文本框 76"/>
          <p:cNvSpPr txBox="1"/>
          <p:nvPr>
            <p:custDataLst>
              <p:tags r:id="rId2"/>
            </p:custDataLst>
          </p:nvPr>
        </p:nvSpPr>
        <p:spPr>
          <a:xfrm>
            <a:off x="10302240" y="64770"/>
            <a:ext cx="17678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1600" cap="all">
                <a:solidFill>
                  <a:srgbClr val="1AFEFD"/>
                </a:solidFill>
                <a:uFillTx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</a:t>
            </a:r>
            <a:r>
              <a:rPr lang="en-US" altLang="zh-CN" sz="1600" cap="all">
                <a:solidFill>
                  <a:srgbClr val="1AFEFD"/>
                </a:solidFill>
                <a:uFillTx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///</a:t>
            </a:r>
            <a:r>
              <a:rPr lang="zh-CN" altLang="en-US" sz="1600" cap="all">
                <a:solidFill>
                  <a:srgbClr val="1AFEFD"/>
                </a:solidFill>
                <a:uFillTx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security</a:t>
            </a:r>
            <a:endParaRPr lang="zh-CN" altLang="en-US" sz="1600" cap="all">
              <a:solidFill>
                <a:srgbClr val="1AFEFD"/>
              </a:solidFill>
              <a:uFillTx/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3"/>
            </p:custDataLst>
          </p:nvPr>
        </p:nvSpPr>
        <p:spPr>
          <a:xfrm>
            <a:off x="1054735" y="6421120"/>
            <a:ext cx="6167120" cy="5530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/>
            <a:r>
              <a:rPr lang="zh-CN" altLang="en-US" sz="2800" cap="all">
                <a:ln>
                  <a:solidFill>
                    <a:srgbClr val="F47C52"/>
                  </a:solidFill>
                </a:ln>
                <a:noFill/>
                <a:uFillTx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knowledge</a:t>
            </a:r>
            <a:endParaRPr lang="zh-CN" altLang="en-US" sz="2800" cap="all">
              <a:ln>
                <a:solidFill>
                  <a:srgbClr val="F47C52"/>
                </a:solidFill>
              </a:ln>
              <a:noFill/>
              <a:uFillTx/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47345" y="216218"/>
            <a:ext cx="635635" cy="113665"/>
            <a:chOff x="5511" y="10209"/>
            <a:chExt cx="1208" cy="216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12420000" scaled="0"/>
          </a:gradFill>
        </p:grpSpPr>
        <p:sp>
          <p:nvSpPr>
            <p:cNvPr id="53" name="椭圆 52"/>
            <p:cNvSpPr/>
            <p:nvPr>
              <p:custDataLst>
                <p:tags r:id="rId4"/>
              </p:custDataLst>
            </p:nvPr>
          </p:nvSpPr>
          <p:spPr>
            <a:xfrm>
              <a:off x="5511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4" name="椭圆 53"/>
            <p:cNvSpPr/>
            <p:nvPr>
              <p:custDataLst>
                <p:tags r:id="rId5"/>
              </p:custDataLst>
            </p:nvPr>
          </p:nvSpPr>
          <p:spPr>
            <a:xfrm>
              <a:off x="584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5" name="椭圆 54"/>
            <p:cNvSpPr/>
            <p:nvPr>
              <p:custDataLst>
                <p:tags r:id="rId6"/>
              </p:custDataLst>
            </p:nvPr>
          </p:nvSpPr>
          <p:spPr>
            <a:xfrm>
              <a:off x="616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6" name="椭圆 55"/>
            <p:cNvSpPr/>
            <p:nvPr>
              <p:custDataLst>
                <p:tags r:id="rId7"/>
              </p:custDataLst>
            </p:nvPr>
          </p:nvSpPr>
          <p:spPr>
            <a:xfrm>
              <a:off x="6503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</p:grpSp>
      <p:sp>
        <p:nvSpPr>
          <p:cNvPr id="57" name="矩形: 圆角 11"/>
          <p:cNvSpPr/>
          <p:nvPr>
            <p:custDataLst>
              <p:tags r:id="rId8"/>
            </p:custDataLst>
          </p:nvPr>
        </p:nvSpPr>
        <p:spPr>
          <a:xfrm>
            <a:off x="1054735" y="229870"/>
            <a:ext cx="1177290" cy="762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sp>
        <p:nvSpPr>
          <p:cNvPr id="58" name="矩形: 圆角 16"/>
          <p:cNvSpPr/>
          <p:nvPr>
            <p:custDataLst>
              <p:tags r:id="rId9"/>
            </p:custDataLst>
          </p:nvPr>
        </p:nvSpPr>
        <p:spPr>
          <a:xfrm>
            <a:off x="88405" y="360183"/>
            <a:ext cx="1676399" cy="7306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sp>
        <p:nvSpPr>
          <p:cNvPr id="8" name="文本框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3811270" y="129540"/>
            <a:ext cx="4569460" cy="453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7F9363"/>
                </a:solidFill>
              </a14:hiddenFill>
            </a:ext>
          </a:extLst>
        </p:spPr>
        <p:txBody>
          <a:bodyPr vert="horz" wrap="square" lIns="91416" tIns="45708" rIns="91416" bIns="45708" numCol="1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状态检测防火墙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-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翟XX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(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主界面背景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)</a:t>
            </a:r>
            <a:endParaRPr lang="en-US" altLang="zh-CN" sz="2000" b="0" dirty="0">
              <a:solidFill>
                <a:srgbClr val="1AFEFD"/>
              </a:solidFill>
              <a:effectLst/>
              <a:latin typeface="思源宋体 CN Heavy" panose="02020900000000000000" charset="-122"/>
              <a:ea typeface="思源宋体 CN Heavy" panose="02020900000000000000" charset="-122"/>
              <a:cs typeface="+mn-ea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11"/>
            </p:custDataLst>
          </p:nvPr>
        </p:nvSpPr>
        <p:spPr>
          <a:xfrm>
            <a:off x="1214755" y="601345"/>
            <a:ext cx="76200" cy="5819775"/>
          </a:xfrm>
          <a:prstGeom prst="rect">
            <a:avLst/>
          </a:prstGeom>
          <a:solidFill>
            <a:srgbClr val="1AFEF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2000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980809098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1270"/>
            <a:ext cx="12192000" cy="6856730"/>
          </a:xfrm>
          <a:prstGeom prst="rect">
            <a:avLst/>
          </a:prstGeom>
        </p:spPr>
      </p:pic>
      <p:sp>
        <p:nvSpPr>
          <p:cNvPr id="8" name="文本框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10820" y="259715"/>
            <a:ext cx="5883910" cy="453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7F9363"/>
                </a:solidFill>
              </a14:hiddenFill>
            </a:ext>
          </a:extLst>
        </p:spPr>
        <p:txBody>
          <a:bodyPr vert="horz" wrap="square" lIns="91416" tIns="45708" rIns="91416" bIns="45708" numCol="1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华中科技大学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 | 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网络空间安全学院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 | 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桌面背景</a:t>
            </a:r>
            <a:endParaRPr lang="zh-CN" altLang="en-US" sz="2000" b="0" dirty="0">
              <a:solidFill>
                <a:srgbClr val="1AFEFD"/>
              </a:solidFill>
              <a:effectLst/>
              <a:latin typeface="思源宋体 CN Heavy" panose="02020900000000000000" charset="-122"/>
              <a:ea typeface="思源宋体 CN Heavy" panose="02020900000000000000" charset="-122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02240" y="129540"/>
            <a:ext cx="17678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</a:t>
            </a:r>
            <a:r>
              <a:rPr lang="en-US" altLang="zh-CN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///</a:t>
            </a:r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security</a:t>
            </a:r>
            <a:endParaRPr lang="zh-CN" altLang="en-US" sz="1600" cap="all">
              <a:solidFill>
                <a:srgbClr val="1AFEFD"/>
              </a:solidFill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802745" y="2745105"/>
            <a:ext cx="270510" cy="749300"/>
            <a:chOff x="226" y="4380"/>
            <a:chExt cx="426" cy="118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5400000" scaled="0"/>
          </a:gradFill>
        </p:grpSpPr>
        <p:sp>
          <p:nvSpPr>
            <p:cNvPr id="71" name="Freeform 9"/>
            <p:cNvSpPr/>
            <p:nvPr>
              <p:custDataLst>
                <p:tags r:id="rId4"/>
              </p:custDataLst>
            </p:nvPr>
          </p:nvSpPr>
          <p:spPr bwMode="auto">
            <a:xfrm>
              <a:off x="265" y="438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4" name="Freeform 9"/>
            <p:cNvSpPr/>
            <p:nvPr>
              <p:custDataLst>
                <p:tags r:id="rId5"/>
              </p:custDataLst>
            </p:nvPr>
          </p:nvSpPr>
          <p:spPr bwMode="auto">
            <a:xfrm>
              <a:off x="226" y="4756"/>
              <a:ext cx="427" cy="427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5" name="Freeform 9"/>
            <p:cNvSpPr/>
            <p:nvPr>
              <p:custDataLst>
                <p:tags r:id="rId6"/>
              </p:custDataLst>
            </p:nvPr>
          </p:nvSpPr>
          <p:spPr bwMode="auto">
            <a:xfrm>
              <a:off x="265" y="521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</p:grpSp>
      <p:sp>
        <p:nvSpPr>
          <p:cNvPr id="25" name="矩形 24"/>
          <p:cNvSpPr/>
          <p:nvPr>
            <p:custDataLst>
              <p:tags r:id="rId7"/>
            </p:custDataLst>
          </p:nvPr>
        </p:nvSpPr>
        <p:spPr bwMode="auto">
          <a:xfrm>
            <a:off x="936625" y="4330065"/>
            <a:ext cx="515810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网安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2005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班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 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翟</a:t>
            </a:r>
            <a:r>
              <a:rPr lang="en-US" altLang="zh-CN" sz="2400" b="1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XX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 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课程设计</a:t>
            </a:r>
            <a:endParaRPr kumimoji="0" lang="zh-CN" altLang="en-US" sz="2400" b="1" i="0" u="none" strike="noStrike" kern="1200" cap="none" spc="0" normalizeH="0" baseline="0" noProof="0">
              <a:ln w="38100">
                <a:noFill/>
              </a:ln>
              <a:solidFill>
                <a:srgbClr val="1AFEFD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armonyOS Sans SC" panose="00000500000000000000" charset="-122"/>
            </a:endParaRPr>
          </a:p>
        </p:txBody>
      </p:sp>
      <p:sp>
        <p:nvSpPr>
          <p:cNvPr id="12" name="文本框 16"/>
          <p:cNvSpPr txBox="1"/>
          <p:nvPr>
            <p:custDataLst>
              <p:tags r:id="rId8"/>
            </p:custDataLst>
          </p:nvPr>
        </p:nvSpPr>
        <p:spPr>
          <a:xfrm>
            <a:off x="1063625" y="1727835"/>
            <a:ext cx="4870450" cy="2306955"/>
          </a:xfrm>
          <a:prstGeom prst="rect">
            <a:avLst/>
          </a:prstGeom>
          <a:noFill/>
        </p:spPr>
        <p:txBody>
          <a:bodyPr vert="horz" wrap="square" rtlCol="0">
            <a:no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800" b="1">
                <a:ln w="38100">
                  <a:solidFill>
                    <a:sysClr val="windowText" lastClr="000000"/>
                  </a:solidFill>
                </a:ln>
                <a:solidFill>
                  <a:srgbClr val="F47C52"/>
                </a:solidFill>
                <a:latin typeface="汉仪程行简" panose="00020600040101010101" charset="-122"/>
                <a:ea typeface="汉仪程行简" panose="00020600040101010101" charset="-122"/>
                <a:cs typeface="HarmonyOS Sans SC" panose="00000500000000000000" charset="-122"/>
                <a:sym typeface="HarmonyOS Sans SC" panose="00000500000000000000" charset="-122"/>
              </a:rPr>
              <a:t>状态检测</a:t>
            </a:r>
            <a:endParaRPr lang="zh-CN" altLang="en-US" sz="8800" b="1">
              <a:ln w="38100">
                <a:solidFill>
                  <a:sysClr val="windowText" lastClr="000000"/>
                </a:solidFill>
              </a:ln>
              <a:solidFill>
                <a:srgbClr val="F47C52"/>
              </a:solidFill>
              <a:latin typeface="汉仪程行简" panose="00020600040101010101" charset="-122"/>
              <a:ea typeface="汉仪程行简" panose="00020600040101010101" charset="-122"/>
              <a:cs typeface="HarmonyOS Sans SC" panose="00000500000000000000" charset="-122"/>
              <a:sym typeface="HarmonyOS Sans SC" panose="000005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800" b="1">
                <a:ln w="38100">
                  <a:solidFill>
                    <a:sysClr val="windowText" lastClr="000000"/>
                  </a:solidFill>
                </a:ln>
                <a:solidFill>
                  <a:srgbClr val="F47C52"/>
                </a:solidFill>
                <a:latin typeface="汉仪程行简" panose="00020600040101010101" charset="-122"/>
                <a:ea typeface="汉仪程行简" panose="00020600040101010101" charset="-122"/>
                <a:cs typeface="HarmonyOS Sans SC" panose="00000500000000000000" charset="-122"/>
                <a:sym typeface="HarmonyOS Sans SC" panose="00000500000000000000" charset="-122"/>
              </a:rPr>
              <a:t>防火墙</a:t>
            </a:r>
            <a:endParaRPr kumimoji="0" lang="zh-CN" altLang="en-US" sz="8800" b="1" i="0" u="none" strike="noStrike" kern="0" cap="none" spc="0" normalizeH="0" baseline="0" noProof="0" dirty="0">
              <a:ln w="38100">
                <a:solidFill>
                  <a:sysClr val="windowText" lastClr="000000"/>
                </a:solidFill>
              </a:ln>
              <a:solidFill>
                <a:srgbClr val="F47C52"/>
              </a:solidFill>
              <a:effectLst/>
              <a:uLnTx/>
              <a:uFillTx/>
              <a:latin typeface="汉仪程行简" panose="00020600040101010101" charset="-122"/>
              <a:ea typeface="汉仪程行简" panose="00020600040101010101" charset="-122"/>
              <a:cs typeface="HarmonyOS Sans SC" panose="00000500000000000000" charset="-122"/>
              <a:sym typeface="HarmonyOS Sans SC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9"/>
            </p:custDataLst>
          </p:nvPr>
        </p:nvSpPr>
        <p:spPr>
          <a:xfrm>
            <a:off x="414655" y="5565775"/>
            <a:ext cx="14351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800" cap="all">
                <a:ln w="3175">
                  <a:noFill/>
                </a:ln>
                <a:solidFill>
                  <a:srgbClr val="F47C52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Network security education</a:t>
            </a:r>
            <a:endParaRPr lang="en-US" altLang="zh-CN" sz="800" cap="all">
              <a:ln w="3175">
                <a:noFill/>
              </a:ln>
              <a:solidFill>
                <a:srgbClr val="F47C52"/>
              </a:solidFill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10"/>
            </p:custDataLst>
          </p:nvPr>
        </p:nvCxnSpPr>
        <p:spPr>
          <a:xfrm>
            <a:off x="343535" y="5669915"/>
            <a:ext cx="0" cy="785495"/>
          </a:xfrm>
          <a:prstGeom prst="line">
            <a:avLst/>
          </a:prstGeom>
          <a:ln>
            <a:gradFill flip="none" rotWithShape="1">
              <a:gsLst>
                <a:gs pos="0">
                  <a:srgbClr val="EE5F26">
                    <a:alpha val="0"/>
                  </a:srgbClr>
                </a:gs>
                <a:gs pos="100000">
                  <a:srgbClr val="EE5F26"/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6"/>
          <p:cNvSpPr txBox="1"/>
          <p:nvPr>
            <p:custDataLst>
              <p:tags r:id="rId11"/>
            </p:custDataLst>
          </p:nvPr>
        </p:nvSpPr>
        <p:spPr>
          <a:xfrm>
            <a:off x="379095" y="5991860"/>
            <a:ext cx="1860550" cy="3378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0">
                <a:solidFill>
                  <a:srgbClr val="1AFEFD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网络安全为人民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AFEFD"/>
              </a:solidFill>
              <a:effectLst/>
              <a:uLnTx/>
              <a:uFillTx/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34075" y="6276975"/>
            <a:ext cx="60756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2800" cap="all">
                <a:ln>
                  <a:solidFill>
                    <a:srgbClr val="F47C52"/>
                  </a:solidFill>
                </a:ln>
                <a:noFill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knowledge</a:t>
            </a:r>
            <a:endParaRPr lang="zh-CN" altLang="en-US" sz="2800" cap="all">
              <a:ln>
                <a:solidFill>
                  <a:srgbClr val="F47C52"/>
                </a:solidFill>
              </a:ln>
              <a:noFill/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00990" y="6517958"/>
            <a:ext cx="635635" cy="113665"/>
            <a:chOff x="5511" y="10209"/>
            <a:chExt cx="1208" cy="216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12420000" scaled="0"/>
          </a:gradFill>
        </p:grpSpPr>
        <p:sp>
          <p:nvSpPr>
            <p:cNvPr id="53" name="椭圆 52"/>
            <p:cNvSpPr/>
            <p:nvPr>
              <p:custDataLst>
                <p:tags r:id="rId12"/>
              </p:custDataLst>
            </p:nvPr>
          </p:nvSpPr>
          <p:spPr>
            <a:xfrm>
              <a:off x="5511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4" name="椭圆 53"/>
            <p:cNvSpPr/>
            <p:nvPr>
              <p:custDataLst>
                <p:tags r:id="rId13"/>
              </p:custDataLst>
            </p:nvPr>
          </p:nvSpPr>
          <p:spPr>
            <a:xfrm>
              <a:off x="584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5" name="椭圆 54"/>
            <p:cNvSpPr/>
            <p:nvPr>
              <p:custDataLst>
                <p:tags r:id="rId14"/>
              </p:custDataLst>
            </p:nvPr>
          </p:nvSpPr>
          <p:spPr>
            <a:xfrm>
              <a:off x="616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6" name="椭圆 55"/>
            <p:cNvSpPr/>
            <p:nvPr>
              <p:custDataLst>
                <p:tags r:id="rId15"/>
              </p:custDataLst>
            </p:nvPr>
          </p:nvSpPr>
          <p:spPr>
            <a:xfrm>
              <a:off x="6503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</p:grpSp>
      <p:sp>
        <p:nvSpPr>
          <p:cNvPr id="57" name="矩形: 圆角 11"/>
          <p:cNvSpPr/>
          <p:nvPr>
            <p:custDataLst>
              <p:tags r:id="rId16"/>
            </p:custDataLst>
          </p:nvPr>
        </p:nvSpPr>
        <p:spPr>
          <a:xfrm>
            <a:off x="1008380" y="6531610"/>
            <a:ext cx="1177290" cy="762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sp>
        <p:nvSpPr>
          <p:cNvPr id="58" name="矩形: 圆角 16"/>
          <p:cNvSpPr/>
          <p:nvPr>
            <p:custDataLst>
              <p:tags r:id="rId17"/>
            </p:custDataLst>
          </p:nvPr>
        </p:nvSpPr>
        <p:spPr>
          <a:xfrm>
            <a:off x="42050" y="6661923"/>
            <a:ext cx="1676399" cy="7306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980809098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1270"/>
            <a:ext cx="12192000" cy="6856730"/>
          </a:xfrm>
          <a:prstGeom prst="rect">
            <a:avLst/>
          </a:prstGeom>
        </p:spPr>
      </p:pic>
      <p:sp>
        <p:nvSpPr>
          <p:cNvPr id="8" name="文本框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10820" y="259715"/>
            <a:ext cx="5883910" cy="453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7F9363"/>
                </a:solidFill>
              </a14:hiddenFill>
            </a:ext>
          </a:extLst>
        </p:spPr>
        <p:txBody>
          <a:bodyPr vert="horz" wrap="square" lIns="91416" tIns="45708" rIns="91416" bIns="45708" numCol="1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华中科技大学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 | 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网络空间安全学院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 | 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防火墙</a:t>
            </a:r>
            <a:endParaRPr lang="zh-CN" altLang="en-US" sz="2000" b="0" dirty="0">
              <a:solidFill>
                <a:srgbClr val="1AFEFD"/>
              </a:solidFill>
              <a:effectLst/>
              <a:latin typeface="思源宋体 CN Heavy" panose="02020900000000000000" charset="-122"/>
              <a:ea typeface="思源宋体 CN Heavy" panose="02020900000000000000" charset="-122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02240" y="129540"/>
            <a:ext cx="17678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</a:t>
            </a:r>
            <a:r>
              <a:rPr lang="en-US" altLang="zh-CN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///</a:t>
            </a:r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security</a:t>
            </a:r>
            <a:endParaRPr lang="zh-CN" altLang="en-US" sz="1600" cap="all">
              <a:solidFill>
                <a:srgbClr val="1AFEFD"/>
              </a:solidFill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802745" y="2745105"/>
            <a:ext cx="270510" cy="749300"/>
            <a:chOff x="226" y="4380"/>
            <a:chExt cx="426" cy="118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5400000" scaled="0"/>
          </a:gradFill>
        </p:grpSpPr>
        <p:sp>
          <p:nvSpPr>
            <p:cNvPr id="71" name="Freeform 9"/>
            <p:cNvSpPr/>
            <p:nvPr>
              <p:custDataLst>
                <p:tags r:id="rId4"/>
              </p:custDataLst>
            </p:nvPr>
          </p:nvSpPr>
          <p:spPr bwMode="auto">
            <a:xfrm>
              <a:off x="265" y="438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4" name="Freeform 9"/>
            <p:cNvSpPr/>
            <p:nvPr>
              <p:custDataLst>
                <p:tags r:id="rId5"/>
              </p:custDataLst>
            </p:nvPr>
          </p:nvSpPr>
          <p:spPr bwMode="auto">
            <a:xfrm>
              <a:off x="226" y="4756"/>
              <a:ext cx="427" cy="427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5" name="Freeform 9"/>
            <p:cNvSpPr/>
            <p:nvPr>
              <p:custDataLst>
                <p:tags r:id="rId6"/>
              </p:custDataLst>
            </p:nvPr>
          </p:nvSpPr>
          <p:spPr bwMode="auto">
            <a:xfrm>
              <a:off x="265" y="521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</p:grpSp>
      <p:sp>
        <p:nvSpPr>
          <p:cNvPr id="25" name="矩形 24"/>
          <p:cNvSpPr/>
          <p:nvPr>
            <p:custDataLst>
              <p:tags r:id="rId7"/>
            </p:custDataLst>
          </p:nvPr>
        </p:nvSpPr>
        <p:spPr bwMode="auto">
          <a:xfrm>
            <a:off x="936625" y="4330065"/>
            <a:ext cx="515810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网安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2005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班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 </a:t>
            </a:r>
            <a:r>
              <a:rPr lang="zh-CN" altLang="en-US" sz="2400" b="1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翟</a:t>
            </a:r>
            <a:r>
              <a:rPr lang="en-US" altLang="zh-CN" sz="2400" b="1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XX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 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课程设计</a:t>
            </a:r>
            <a:endParaRPr kumimoji="0" lang="zh-CN" altLang="en-US" sz="2400" b="1" i="0" u="none" strike="noStrike" kern="1200" cap="none" spc="0" normalizeH="0" baseline="0" noProof="0">
              <a:ln w="38100">
                <a:noFill/>
              </a:ln>
              <a:solidFill>
                <a:srgbClr val="1AFEFD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armonyOS Sans SC" panose="00000500000000000000" charset="-122"/>
            </a:endParaRPr>
          </a:p>
        </p:txBody>
      </p:sp>
      <p:sp>
        <p:nvSpPr>
          <p:cNvPr id="12" name="文本框 16"/>
          <p:cNvSpPr txBox="1"/>
          <p:nvPr>
            <p:custDataLst>
              <p:tags r:id="rId8"/>
            </p:custDataLst>
          </p:nvPr>
        </p:nvSpPr>
        <p:spPr>
          <a:xfrm>
            <a:off x="1063625" y="1727835"/>
            <a:ext cx="4870450" cy="2306955"/>
          </a:xfrm>
          <a:prstGeom prst="rect">
            <a:avLst/>
          </a:prstGeom>
          <a:noFill/>
        </p:spPr>
        <p:txBody>
          <a:bodyPr vert="horz" wrap="square" rtlCol="0">
            <a:no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800" b="1">
                <a:ln w="38100">
                  <a:solidFill>
                    <a:sysClr val="windowText" lastClr="000000"/>
                  </a:solidFill>
                </a:ln>
                <a:solidFill>
                  <a:srgbClr val="F47C52"/>
                </a:solidFill>
                <a:latin typeface="汉仪程行简" panose="00020600040101010101" charset="-122"/>
                <a:ea typeface="汉仪程行简" panose="00020600040101010101" charset="-122"/>
                <a:cs typeface="HarmonyOS Sans SC" panose="00000500000000000000" charset="-122"/>
                <a:sym typeface="HarmonyOS Sans SC" panose="00000500000000000000" charset="-122"/>
              </a:rPr>
              <a:t>状态检测</a:t>
            </a:r>
            <a:endParaRPr lang="zh-CN" altLang="en-US" sz="8800" b="1">
              <a:ln w="38100">
                <a:solidFill>
                  <a:sysClr val="windowText" lastClr="000000"/>
                </a:solidFill>
              </a:ln>
              <a:solidFill>
                <a:srgbClr val="F47C52"/>
              </a:solidFill>
              <a:latin typeface="汉仪程行简" panose="00020600040101010101" charset="-122"/>
              <a:ea typeface="汉仪程行简" panose="00020600040101010101" charset="-122"/>
              <a:cs typeface="HarmonyOS Sans SC" panose="00000500000000000000" charset="-122"/>
              <a:sym typeface="HarmonyOS Sans SC" panose="000005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800" b="1">
                <a:ln w="38100">
                  <a:solidFill>
                    <a:sysClr val="windowText" lastClr="000000"/>
                  </a:solidFill>
                </a:ln>
                <a:solidFill>
                  <a:srgbClr val="F47C52"/>
                </a:solidFill>
                <a:latin typeface="汉仪程行简" panose="00020600040101010101" charset="-122"/>
                <a:ea typeface="汉仪程行简" panose="00020600040101010101" charset="-122"/>
                <a:cs typeface="HarmonyOS Sans SC" panose="00000500000000000000" charset="-122"/>
                <a:sym typeface="HarmonyOS Sans SC" panose="00000500000000000000" charset="-122"/>
              </a:rPr>
              <a:t>防火墙</a:t>
            </a:r>
            <a:endParaRPr kumimoji="0" lang="zh-CN" altLang="en-US" sz="8800" b="1" i="0" u="none" strike="noStrike" kern="0" cap="none" spc="0" normalizeH="0" baseline="0" noProof="0" dirty="0">
              <a:ln w="38100">
                <a:solidFill>
                  <a:sysClr val="windowText" lastClr="000000"/>
                </a:solidFill>
              </a:ln>
              <a:solidFill>
                <a:srgbClr val="F47C52"/>
              </a:solidFill>
              <a:effectLst/>
              <a:uLnTx/>
              <a:uFillTx/>
              <a:latin typeface="汉仪程行简" panose="00020600040101010101" charset="-122"/>
              <a:ea typeface="汉仪程行简" panose="00020600040101010101" charset="-122"/>
              <a:cs typeface="HarmonyOS Sans SC" panose="00000500000000000000" charset="-122"/>
              <a:sym typeface="HarmonyOS Sans SC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9"/>
            </p:custDataLst>
          </p:nvPr>
        </p:nvSpPr>
        <p:spPr>
          <a:xfrm>
            <a:off x="414655" y="5565775"/>
            <a:ext cx="14351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800" cap="all">
                <a:ln w="3175">
                  <a:noFill/>
                </a:ln>
                <a:solidFill>
                  <a:srgbClr val="F47C52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Network security education</a:t>
            </a:r>
            <a:endParaRPr lang="en-US" altLang="zh-CN" sz="800" cap="all">
              <a:ln w="3175">
                <a:noFill/>
              </a:ln>
              <a:solidFill>
                <a:srgbClr val="F47C52"/>
              </a:solidFill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10"/>
            </p:custDataLst>
          </p:nvPr>
        </p:nvCxnSpPr>
        <p:spPr>
          <a:xfrm>
            <a:off x="343535" y="5669915"/>
            <a:ext cx="0" cy="785495"/>
          </a:xfrm>
          <a:prstGeom prst="line">
            <a:avLst/>
          </a:prstGeom>
          <a:ln>
            <a:gradFill flip="none" rotWithShape="1">
              <a:gsLst>
                <a:gs pos="0">
                  <a:srgbClr val="EE5F26">
                    <a:alpha val="0"/>
                  </a:srgbClr>
                </a:gs>
                <a:gs pos="100000">
                  <a:srgbClr val="EE5F26"/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6"/>
          <p:cNvSpPr txBox="1"/>
          <p:nvPr>
            <p:custDataLst>
              <p:tags r:id="rId11"/>
            </p:custDataLst>
          </p:nvPr>
        </p:nvSpPr>
        <p:spPr>
          <a:xfrm>
            <a:off x="379095" y="5991860"/>
            <a:ext cx="1860550" cy="3378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0">
                <a:solidFill>
                  <a:srgbClr val="1AFEFD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网络安全为人民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AFEFD"/>
              </a:solidFill>
              <a:effectLst/>
              <a:uLnTx/>
              <a:uFillTx/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34075" y="6276975"/>
            <a:ext cx="60756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2800" cap="all">
                <a:ln>
                  <a:solidFill>
                    <a:srgbClr val="F47C52"/>
                  </a:solidFill>
                </a:ln>
                <a:noFill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knowledge</a:t>
            </a:r>
            <a:endParaRPr lang="zh-CN" altLang="en-US" sz="2800" cap="all">
              <a:ln>
                <a:solidFill>
                  <a:srgbClr val="F47C52"/>
                </a:solidFill>
              </a:ln>
              <a:noFill/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00990" y="6517958"/>
            <a:ext cx="635635" cy="113665"/>
            <a:chOff x="5511" y="10209"/>
            <a:chExt cx="1208" cy="216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12420000" scaled="0"/>
          </a:gradFill>
        </p:grpSpPr>
        <p:sp>
          <p:nvSpPr>
            <p:cNvPr id="53" name="椭圆 52"/>
            <p:cNvSpPr/>
            <p:nvPr>
              <p:custDataLst>
                <p:tags r:id="rId12"/>
              </p:custDataLst>
            </p:nvPr>
          </p:nvSpPr>
          <p:spPr>
            <a:xfrm>
              <a:off x="5511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4" name="椭圆 53"/>
            <p:cNvSpPr/>
            <p:nvPr>
              <p:custDataLst>
                <p:tags r:id="rId13"/>
              </p:custDataLst>
            </p:nvPr>
          </p:nvSpPr>
          <p:spPr>
            <a:xfrm>
              <a:off x="584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5" name="椭圆 54"/>
            <p:cNvSpPr/>
            <p:nvPr>
              <p:custDataLst>
                <p:tags r:id="rId14"/>
              </p:custDataLst>
            </p:nvPr>
          </p:nvSpPr>
          <p:spPr>
            <a:xfrm>
              <a:off x="616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6" name="椭圆 55"/>
            <p:cNvSpPr/>
            <p:nvPr>
              <p:custDataLst>
                <p:tags r:id="rId15"/>
              </p:custDataLst>
            </p:nvPr>
          </p:nvSpPr>
          <p:spPr>
            <a:xfrm>
              <a:off x="6503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</p:grpSp>
      <p:sp>
        <p:nvSpPr>
          <p:cNvPr id="57" name="矩形: 圆角 11"/>
          <p:cNvSpPr/>
          <p:nvPr>
            <p:custDataLst>
              <p:tags r:id="rId16"/>
            </p:custDataLst>
          </p:nvPr>
        </p:nvSpPr>
        <p:spPr>
          <a:xfrm>
            <a:off x="1008380" y="6531610"/>
            <a:ext cx="1177290" cy="762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sp>
        <p:nvSpPr>
          <p:cNvPr id="58" name="矩形: 圆角 16"/>
          <p:cNvSpPr/>
          <p:nvPr>
            <p:custDataLst>
              <p:tags r:id="rId17"/>
            </p:custDataLst>
          </p:nvPr>
        </p:nvSpPr>
        <p:spPr>
          <a:xfrm>
            <a:off x="42050" y="6661923"/>
            <a:ext cx="1676399" cy="7306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980809098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1270"/>
            <a:ext cx="12192000" cy="6856730"/>
          </a:xfrm>
          <a:prstGeom prst="rect">
            <a:avLst/>
          </a:prstGeom>
        </p:spPr>
      </p:pic>
      <p:sp>
        <p:nvSpPr>
          <p:cNvPr id="8" name="文本框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10820" y="259715"/>
            <a:ext cx="5883910" cy="453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7F9363"/>
                </a:solidFill>
              </a14:hiddenFill>
            </a:ext>
          </a:extLst>
        </p:spPr>
        <p:txBody>
          <a:bodyPr vert="horz" wrap="square" lIns="91416" tIns="45708" rIns="91416" bIns="45708" numCol="1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华中科技大学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 | 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网络空间安全学院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 | 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内网主机</a:t>
            </a:r>
            <a:endParaRPr lang="zh-CN" altLang="en-US" sz="2000" b="0" dirty="0">
              <a:solidFill>
                <a:srgbClr val="1AFEFD"/>
              </a:solidFill>
              <a:effectLst/>
              <a:latin typeface="思源宋体 CN Heavy" panose="02020900000000000000" charset="-122"/>
              <a:ea typeface="思源宋体 CN Heavy" panose="02020900000000000000" charset="-122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02240" y="129540"/>
            <a:ext cx="17678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</a:t>
            </a:r>
            <a:r>
              <a:rPr lang="en-US" altLang="zh-CN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///</a:t>
            </a:r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security</a:t>
            </a:r>
            <a:endParaRPr lang="zh-CN" altLang="en-US" sz="1600" cap="all">
              <a:solidFill>
                <a:srgbClr val="1AFEFD"/>
              </a:solidFill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802745" y="2745105"/>
            <a:ext cx="270510" cy="749300"/>
            <a:chOff x="226" y="4380"/>
            <a:chExt cx="426" cy="118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5400000" scaled="0"/>
          </a:gradFill>
        </p:grpSpPr>
        <p:sp>
          <p:nvSpPr>
            <p:cNvPr id="71" name="Freeform 9"/>
            <p:cNvSpPr/>
            <p:nvPr>
              <p:custDataLst>
                <p:tags r:id="rId4"/>
              </p:custDataLst>
            </p:nvPr>
          </p:nvSpPr>
          <p:spPr bwMode="auto">
            <a:xfrm>
              <a:off x="265" y="438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4" name="Freeform 9"/>
            <p:cNvSpPr/>
            <p:nvPr>
              <p:custDataLst>
                <p:tags r:id="rId5"/>
              </p:custDataLst>
            </p:nvPr>
          </p:nvSpPr>
          <p:spPr bwMode="auto">
            <a:xfrm>
              <a:off x="226" y="4756"/>
              <a:ext cx="427" cy="427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5" name="Freeform 9"/>
            <p:cNvSpPr/>
            <p:nvPr>
              <p:custDataLst>
                <p:tags r:id="rId6"/>
              </p:custDataLst>
            </p:nvPr>
          </p:nvSpPr>
          <p:spPr bwMode="auto">
            <a:xfrm>
              <a:off x="265" y="521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</p:grpSp>
      <p:sp>
        <p:nvSpPr>
          <p:cNvPr id="25" name="矩形 24"/>
          <p:cNvSpPr/>
          <p:nvPr>
            <p:custDataLst>
              <p:tags r:id="rId7"/>
            </p:custDataLst>
          </p:nvPr>
        </p:nvSpPr>
        <p:spPr bwMode="auto">
          <a:xfrm>
            <a:off x="936625" y="4330065"/>
            <a:ext cx="515810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网安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2005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班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 </a:t>
            </a:r>
            <a:r>
              <a:rPr lang="zh-CN" altLang="en-US" sz="2400" b="1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翟</a:t>
            </a:r>
            <a:r>
              <a:rPr lang="en-US" altLang="zh-CN" sz="2400" b="1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XX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 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课程设计</a:t>
            </a:r>
            <a:endParaRPr kumimoji="0" lang="zh-CN" altLang="en-US" sz="2400" b="1" i="0" u="none" strike="noStrike" kern="1200" cap="none" spc="0" normalizeH="0" baseline="0" noProof="0">
              <a:ln w="38100">
                <a:noFill/>
              </a:ln>
              <a:solidFill>
                <a:srgbClr val="1AFEFD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armonyOS Sans SC" panose="00000500000000000000" charset="-122"/>
            </a:endParaRPr>
          </a:p>
        </p:txBody>
      </p:sp>
      <p:sp>
        <p:nvSpPr>
          <p:cNvPr id="12" name="文本框 16"/>
          <p:cNvSpPr txBox="1"/>
          <p:nvPr>
            <p:custDataLst>
              <p:tags r:id="rId8"/>
            </p:custDataLst>
          </p:nvPr>
        </p:nvSpPr>
        <p:spPr>
          <a:xfrm>
            <a:off x="1063625" y="1727835"/>
            <a:ext cx="4870450" cy="2306955"/>
          </a:xfrm>
          <a:prstGeom prst="rect">
            <a:avLst/>
          </a:prstGeom>
          <a:noFill/>
        </p:spPr>
        <p:txBody>
          <a:bodyPr vert="horz" wrap="square" rtlCol="0">
            <a:no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800" b="1">
                <a:ln w="38100">
                  <a:solidFill>
                    <a:sysClr val="windowText" lastClr="000000"/>
                  </a:solidFill>
                </a:ln>
                <a:solidFill>
                  <a:srgbClr val="F47C52"/>
                </a:solidFill>
                <a:latin typeface="汉仪程行简" panose="00020600040101010101" charset="-122"/>
                <a:ea typeface="汉仪程行简" panose="00020600040101010101" charset="-122"/>
                <a:cs typeface="HarmonyOS Sans SC" panose="00000500000000000000" charset="-122"/>
                <a:sym typeface="HarmonyOS Sans SC" panose="00000500000000000000" charset="-122"/>
              </a:rPr>
              <a:t>状态检测</a:t>
            </a:r>
            <a:endParaRPr lang="zh-CN" altLang="en-US" sz="8800" b="1">
              <a:ln w="38100">
                <a:solidFill>
                  <a:sysClr val="windowText" lastClr="000000"/>
                </a:solidFill>
              </a:ln>
              <a:solidFill>
                <a:srgbClr val="F47C52"/>
              </a:solidFill>
              <a:latin typeface="汉仪程行简" panose="00020600040101010101" charset="-122"/>
              <a:ea typeface="汉仪程行简" panose="00020600040101010101" charset="-122"/>
              <a:cs typeface="HarmonyOS Sans SC" panose="00000500000000000000" charset="-122"/>
              <a:sym typeface="HarmonyOS Sans SC" panose="000005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800" b="1">
                <a:ln w="38100">
                  <a:solidFill>
                    <a:sysClr val="windowText" lastClr="000000"/>
                  </a:solidFill>
                </a:ln>
                <a:solidFill>
                  <a:srgbClr val="F47C52"/>
                </a:solidFill>
                <a:latin typeface="汉仪程行简" panose="00020600040101010101" charset="-122"/>
                <a:ea typeface="汉仪程行简" panose="00020600040101010101" charset="-122"/>
                <a:cs typeface="HarmonyOS Sans SC" panose="00000500000000000000" charset="-122"/>
                <a:sym typeface="HarmonyOS Sans SC" panose="00000500000000000000" charset="-122"/>
              </a:rPr>
              <a:t>防火墙</a:t>
            </a:r>
            <a:endParaRPr kumimoji="0" lang="zh-CN" altLang="en-US" sz="8800" b="1" i="0" u="none" strike="noStrike" kern="0" cap="none" spc="0" normalizeH="0" baseline="0" noProof="0" dirty="0">
              <a:ln w="38100">
                <a:solidFill>
                  <a:sysClr val="windowText" lastClr="000000"/>
                </a:solidFill>
              </a:ln>
              <a:solidFill>
                <a:srgbClr val="F47C52"/>
              </a:solidFill>
              <a:effectLst/>
              <a:uLnTx/>
              <a:uFillTx/>
              <a:latin typeface="汉仪程行简" panose="00020600040101010101" charset="-122"/>
              <a:ea typeface="汉仪程行简" panose="00020600040101010101" charset="-122"/>
              <a:cs typeface="HarmonyOS Sans SC" panose="00000500000000000000" charset="-122"/>
              <a:sym typeface="HarmonyOS Sans SC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9"/>
            </p:custDataLst>
          </p:nvPr>
        </p:nvSpPr>
        <p:spPr>
          <a:xfrm>
            <a:off x="414655" y="5565775"/>
            <a:ext cx="14351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800" cap="all">
                <a:ln w="3175">
                  <a:noFill/>
                </a:ln>
                <a:solidFill>
                  <a:srgbClr val="F47C52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Network security education</a:t>
            </a:r>
            <a:endParaRPr lang="en-US" altLang="zh-CN" sz="800" cap="all">
              <a:ln w="3175">
                <a:noFill/>
              </a:ln>
              <a:solidFill>
                <a:srgbClr val="F47C52"/>
              </a:solidFill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10"/>
            </p:custDataLst>
          </p:nvPr>
        </p:nvCxnSpPr>
        <p:spPr>
          <a:xfrm>
            <a:off x="343535" y="5669915"/>
            <a:ext cx="0" cy="785495"/>
          </a:xfrm>
          <a:prstGeom prst="line">
            <a:avLst/>
          </a:prstGeom>
          <a:ln>
            <a:gradFill flip="none" rotWithShape="1">
              <a:gsLst>
                <a:gs pos="0">
                  <a:srgbClr val="EE5F26">
                    <a:alpha val="0"/>
                  </a:srgbClr>
                </a:gs>
                <a:gs pos="100000">
                  <a:srgbClr val="EE5F26"/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6"/>
          <p:cNvSpPr txBox="1"/>
          <p:nvPr>
            <p:custDataLst>
              <p:tags r:id="rId11"/>
            </p:custDataLst>
          </p:nvPr>
        </p:nvSpPr>
        <p:spPr>
          <a:xfrm>
            <a:off x="379095" y="5991860"/>
            <a:ext cx="1860550" cy="3378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0">
                <a:solidFill>
                  <a:srgbClr val="1AFEFD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网络安全为人民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AFEFD"/>
              </a:solidFill>
              <a:effectLst/>
              <a:uLnTx/>
              <a:uFillTx/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34075" y="6276975"/>
            <a:ext cx="60756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2800" cap="all">
                <a:ln>
                  <a:solidFill>
                    <a:srgbClr val="F47C52"/>
                  </a:solidFill>
                </a:ln>
                <a:noFill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knowledge</a:t>
            </a:r>
            <a:endParaRPr lang="zh-CN" altLang="en-US" sz="2800" cap="all">
              <a:ln>
                <a:solidFill>
                  <a:srgbClr val="F47C52"/>
                </a:solidFill>
              </a:ln>
              <a:noFill/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00990" y="6517958"/>
            <a:ext cx="635635" cy="113665"/>
            <a:chOff x="5511" y="10209"/>
            <a:chExt cx="1208" cy="216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12420000" scaled="0"/>
          </a:gradFill>
        </p:grpSpPr>
        <p:sp>
          <p:nvSpPr>
            <p:cNvPr id="53" name="椭圆 52"/>
            <p:cNvSpPr/>
            <p:nvPr>
              <p:custDataLst>
                <p:tags r:id="rId12"/>
              </p:custDataLst>
            </p:nvPr>
          </p:nvSpPr>
          <p:spPr>
            <a:xfrm>
              <a:off x="5511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4" name="椭圆 53"/>
            <p:cNvSpPr/>
            <p:nvPr>
              <p:custDataLst>
                <p:tags r:id="rId13"/>
              </p:custDataLst>
            </p:nvPr>
          </p:nvSpPr>
          <p:spPr>
            <a:xfrm>
              <a:off x="584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5" name="椭圆 54"/>
            <p:cNvSpPr/>
            <p:nvPr>
              <p:custDataLst>
                <p:tags r:id="rId14"/>
              </p:custDataLst>
            </p:nvPr>
          </p:nvSpPr>
          <p:spPr>
            <a:xfrm>
              <a:off x="616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6" name="椭圆 55"/>
            <p:cNvSpPr/>
            <p:nvPr>
              <p:custDataLst>
                <p:tags r:id="rId15"/>
              </p:custDataLst>
            </p:nvPr>
          </p:nvSpPr>
          <p:spPr>
            <a:xfrm>
              <a:off x="6503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</p:grpSp>
      <p:sp>
        <p:nvSpPr>
          <p:cNvPr id="57" name="矩形: 圆角 11"/>
          <p:cNvSpPr/>
          <p:nvPr>
            <p:custDataLst>
              <p:tags r:id="rId16"/>
            </p:custDataLst>
          </p:nvPr>
        </p:nvSpPr>
        <p:spPr>
          <a:xfrm>
            <a:off x="1008380" y="6531610"/>
            <a:ext cx="1177290" cy="762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sp>
        <p:nvSpPr>
          <p:cNvPr id="58" name="矩形: 圆角 16"/>
          <p:cNvSpPr/>
          <p:nvPr>
            <p:custDataLst>
              <p:tags r:id="rId17"/>
            </p:custDataLst>
          </p:nvPr>
        </p:nvSpPr>
        <p:spPr>
          <a:xfrm>
            <a:off x="42050" y="6661923"/>
            <a:ext cx="1676399" cy="7306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980809098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1270"/>
            <a:ext cx="12192000" cy="6856730"/>
          </a:xfrm>
          <a:prstGeom prst="rect">
            <a:avLst/>
          </a:prstGeom>
        </p:spPr>
      </p:pic>
      <p:sp>
        <p:nvSpPr>
          <p:cNvPr id="8" name="文本框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10820" y="259715"/>
            <a:ext cx="5883910" cy="453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7F9363"/>
                </a:solidFill>
              </a14:hiddenFill>
            </a:ext>
          </a:extLst>
        </p:spPr>
        <p:txBody>
          <a:bodyPr vert="horz" wrap="square" lIns="91416" tIns="45708" rIns="91416" bIns="45708" numCol="1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华中科技大学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 | 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网络空间安全学院</a:t>
            </a:r>
            <a:r>
              <a:rPr lang="en-US" altLang="zh-CN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 | </a:t>
            </a:r>
            <a:r>
              <a:rPr lang="zh-CN" altLang="en-US" sz="2000" b="0" dirty="0">
                <a:solidFill>
                  <a:srgbClr val="1AFEFD"/>
                </a:solidFill>
                <a:effectLst/>
                <a:latin typeface="思源宋体 CN Heavy" panose="02020900000000000000" charset="-122"/>
                <a:ea typeface="思源宋体 CN Heavy" panose="02020900000000000000" charset="-122"/>
                <a:cs typeface="+mn-ea"/>
                <a:sym typeface="+mn-lt"/>
              </a:rPr>
              <a:t>外网主机</a:t>
            </a:r>
            <a:endParaRPr lang="zh-CN" altLang="en-US" sz="2000" b="0" dirty="0">
              <a:solidFill>
                <a:srgbClr val="1AFEFD"/>
              </a:solidFill>
              <a:effectLst/>
              <a:latin typeface="思源宋体 CN Heavy" panose="02020900000000000000" charset="-122"/>
              <a:ea typeface="思源宋体 CN Heavy" panose="02020900000000000000" charset="-122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02240" y="129540"/>
            <a:ext cx="176784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</a:t>
            </a:r>
            <a:r>
              <a:rPr lang="en-US" altLang="zh-CN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///</a:t>
            </a:r>
            <a:r>
              <a:rPr lang="zh-CN" altLang="en-US" sz="1600" cap="all">
                <a:solidFill>
                  <a:srgbClr val="1AFEFD"/>
                </a:solidFill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security</a:t>
            </a:r>
            <a:endParaRPr lang="zh-CN" altLang="en-US" sz="1600" cap="all">
              <a:solidFill>
                <a:srgbClr val="1AFEFD"/>
              </a:solidFill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802745" y="2745105"/>
            <a:ext cx="270510" cy="749300"/>
            <a:chOff x="226" y="4380"/>
            <a:chExt cx="426" cy="118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5400000" scaled="0"/>
          </a:gradFill>
        </p:grpSpPr>
        <p:sp>
          <p:nvSpPr>
            <p:cNvPr id="71" name="Freeform 9"/>
            <p:cNvSpPr/>
            <p:nvPr>
              <p:custDataLst>
                <p:tags r:id="rId4"/>
              </p:custDataLst>
            </p:nvPr>
          </p:nvSpPr>
          <p:spPr bwMode="auto">
            <a:xfrm>
              <a:off x="265" y="438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4" name="Freeform 9"/>
            <p:cNvSpPr/>
            <p:nvPr>
              <p:custDataLst>
                <p:tags r:id="rId5"/>
              </p:custDataLst>
            </p:nvPr>
          </p:nvSpPr>
          <p:spPr bwMode="auto">
            <a:xfrm>
              <a:off x="226" y="4756"/>
              <a:ext cx="427" cy="427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  <p:sp>
          <p:nvSpPr>
            <p:cNvPr id="85" name="Freeform 9"/>
            <p:cNvSpPr/>
            <p:nvPr>
              <p:custDataLst>
                <p:tags r:id="rId6"/>
              </p:custDataLst>
            </p:nvPr>
          </p:nvSpPr>
          <p:spPr bwMode="auto">
            <a:xfrm>
              <a:off x="265" y="5210"/>
              <a:ext cx="350" cy="350"/>
            </a:xfrm>
            <a:custGeom>
              <a:avLst/>
              <a:gdLst>
                <a:gd name="T0" fmla="*/ 449 w 449"/>
                <a:gd name="T1" fmla="*/ 224 h 449"/>
                <a:gd name="T2" fmla="*/ 225 w 449"/>
                <a:gd name="T3" fmla="*/ 449 h 449"/>
                <a:gd name="T4" fmla="*/ 0 w 449"/>
                <a:gd name="T5" fmla="*/ 225 h 449"/>
                <a:gd name="T6" fmla="*/ 224 w 449"/>
                <a:gd name="T7" fmla="*/ 0 h 449"/>
                <a:gd name="T8" fmla="*/ 449 w 449"/>
                <a:gd name="T9" fmla="*/ 224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9" h="449">
                  <a:moveTo>
                    <a:pt x="449" y="224"/>
                  </a:moveTo>
                  <a:cubicBezTo>
                    <a:pt x="254" y="240"/>
                    <a:pt x="241" y="254"/>
                    <a:pt x="225" y="449"/>
                  </a:cubicBezTo>
                  <a:cubicBezTo>
                    <a:pt x="208" y="254"/>
                    <a:pt x="195" y="241"/>
                    <a:pt x="0" y="225"/>
                  </a:cubicBezTo>
                  <a:cubicBezTo>
                    <a:pt x="195" y="208"/>
                    <a:pt x="208" y="195"/>
                    <a:pt x="224" y="0"/>
                  </a:cubicBezTo>
                  <a:cubicBezTo>
                    <a:pt x="241" y="195"/>
                    <a:pt x="254" y="208"/>
                    <a:pt x="449" y="224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3E6A38"/>
                </a:solidFill>
                <a:cs typeface="HarmonyOS Sans SC" panose="00000500000000000000" charset="-122"/>
              </a:endParaRPr>
            </a:p>
          </p:txBody>
        </p:sp>
      </p:grpSp>
      <p:sp>
        <p:nvSpPr>
          <p:cNvPr id="25" name="矩形 24"/>
          <p:cNvSpPr/>
          <p:nvPr>
            <p:custDataLst>
              <p:tags r:id="rId7"/>
            </p:custDataLst>
          </p:nvPr>
        </p:nvSpPr>
        <p:spPr bwMode="auto">
          <a:xfrm>
            <a:off x="936625" y="4330065"/>
            <a:ext cx="515810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网安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2005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班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 </a:t>
            </a:r>
            <a:r>
              <a:rPr lang="zh-CN" altLang="en-US" sz="2400" b="1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翟</a:t>
            </a:r>
            <a:r>
              <a:rPr lang="en-US" altLang="zh-CN" sz="2400" b="1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XX</a:t>
            </a:r>
            <a:r>
              <a:rPr kumimoji="0" lang="en-US" altLang="zh-CN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 </a:t>
            </a:r>
            <a:r>
              <a:rPr kumimoji="0" lang="zh-CN" altLang="en-US" sz="2400" b="1" i="0" u="none" strike="noStrike" kern="1200" cap="none" spc="0" normalizeH="0" baseline="0" noProof="0">
                <a:ln w="38100">
                  <a:noFill/>
                </a:ln>
                <a:solidFill>
                  <a:srgbClr val="1AFEF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armonyOS Sans SC" panose="00000500000000000000" charset="-122"/>
              </a:rPr>
              <a:t>课程设计</a:t>
            </a:r>
            <a:endParaRPr kumimoji="0" lang="zh-CN" altLang="en-US" sz="2400" b="1" i="0" u="none" strike="noStrike" kern="1200" cap="none" spc="0" normalizeH="0" baseline="0" noProof="0">
              <a:ln w="38100">
                <a:noFill/>
              </a:ln>
              <a:solidFill>
                <a:srgbClr val="1AFEFD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armonyOS Sans SC" panose="00000500000000000000" charset="-122"/>
            </a:endParaRPr>
          </a:p>
        </p:txBody>
      </p:sp>
      <p:sp>
        <p:nvSpPr>
          <p:cNvPr id="12" name="文本框 16"/>
          <p:cNvSpPr txBox="1"/>
          <p:nvPr>
            <p:custDataLst>
              <p:tags r:id="rId8"/>
            </p:custDataLst>
          </p:nvPr>
        </p:nvSpPr>
        <p:spPr>
          <a:xfrm>
            <a:off x="1063625" y="1727835"/>
            <a:ext cx="4870450" cy="2306955"/>
          </a:xfrm>
          <a:prstGeom prst="rect">
            <a:avLst/>
          </a:prstGeom>
          <a:noFill/>
        </p:spPr>
        <p:txBody>
          <a:bodyPr vert="horz" wrap="square" rtlCol="0">
            <a:no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800" b="1">
                <a:ln w="38100">
                  <a:solidFill>
                    <a:sysClr val="windowText" lastClr="000000"/>
                  </a:solidFill>
                </a:ln>
                <a:solidFill>
                  <a:srgbClr val="F47C52"/>
                </a:solidFill>
                <a:latin typeface="汉仪程行简" panose="00020600040101010101" charset="-122"/>
                <a:ea typeface="汉仪程行简" panose="00020600040101010101" charset="-122"/>
                <a:cs typeface="HarmonyOS Sans SC" panose="00000500000000000000" charset="-122"/>
                <a:sym typeface="HarmonyOS Sans SC" panose="00000500000000000000" charset="-122"/>
              </a:rPr>
              <a:t>状态检测</a:t>
            </a:r>
            <a:endParaRPr lang="zh-CN" altLang="en-US" sz="8800" b="1">
              <a:ln w="38100">
                <a:solidFill>
                  <a:sysClr val="windowText" lastClr="000000"/>
                </a:solidFill>
              </a:ln>
              <a:solidFill>
                <a:srgbClr val="F47C52"/>
              </a:solidFill>
              <a:latin typeface="汉仪程行简" panose="00020600040101010101" charset="-122"/>
              <a:ea typeface="汉仪程行简" panose="00020600040101010101" charset="-122"/>
              <a:cs typeface="HarmonyOS Sans SC" panose="00000500000000000000" charset="-122"/>
              <a:sym typeface="HarmonyOS Sans SC" panose="000005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800" b="1">
                <a:ln w="38100">
                  <a:solidFill>
                    <a:sysClr val="windowText" lastClr="000000"/>
                  </a:solidFill>
                </a:ln>
                <a:solidFill>
                  <a:srgbClr val="F47C52"/>
                </a:solidFill>
                <a:latin typeface="汉仪程行简" panose="00020600040101010101" charset="-122"/>
                <a:ea typeface="汉仪程行简" panose="00020600040101010101" charset="-122"/>
                <a:cs typeface="HarmonyOS Sans SC" panose="00000500000000000000" charset="-122"/>
                <a:sym typeface="HarmonyOS Sans SC" panose="00000500000000000000" charset="-122"/>
              </a:rPr>
              <a:t>防火墙</a:t>
            </a:r>
            <a:endParaRPr kumimoji="0" lang="zh-CN" altLang="en-US" sz="8800" b="1" i="0" u="none" strike="noStrike" kern="0" cap="none" spc="0" normalizeH="0" baseline="0" noProof="0" dirty="0">
              <a:ln w="38100">
                <a:solidFill>
                  <a:sysClr val="windowText" lastClr="000000"/>
                </a:solidFill>
              </a:ln>
              <a:solidFill>
                <a:srgbClr val="F47C52"/>
              </a:solidFill>
              <a:effectLst/>
              <a:uLnTx/>
              <a:uFillTx/>
              <a:latin typeface="汉仪程行简" panose="00020600040101010101" charset="-122"/>
              <a:ea typeface="汉仪程行简" panose="00020600040101010101" charset="-122"/>
              <a:cs typeface="HarmonyOS Sans SC" panose="00000500000000000000" charset="-122"/>
              <a:sym typeface="HarmonyOS Sans SC" panose="00000500000000000000" charset="-122"/>
            </a:endParaRPr>
          </a:p>
        </p:txBody>
      </p:sp>
      <p:sp>
        <p:nvSpPr>
          <p:cNvPr id="2" name="矩形 1"/>
          <p:cNvSpPr/>
          <p:nvPr>
            <p:custDataLst>
              <p:tags r:id="rId9"/>
            </p:custDataLst>
          </p:nvPr>
        </p:nvSpPr>
        <p:spPr>
          <a:xfrm>
            <a:off x="414655" y="5565775"/>
            <a:ext cx="14351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800" cap="all">
                <a:ln w="3175">
                  <a:noFill/>
                </a:ln>
                <a:solidFill>
                  <a:srgbClr val="F47C52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Network security education</a:t>
            </a:r>
            <a:endParaRPr lang="en-US" altLang="zh-CN" sz="800" cap="all">
              <a:ln w="3175">
                <a:noFill/>
              </a:ln>
              <a:solidFill>
                <a:srgbClr val="F47C52"/>
              </a:solidFill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10"/>
            </p:custDataLst>
          </p:nvPr>
        </p:nvCxnSpPr>
        <p:spPr>
          <a:xfrm>
            <a:off x="343535" y="5669915"/>
            <a:ext cx="0" cy="785495"/>
          </a:xfrm>
          <a:prstGeom prst="line">
            <a:avLst/>
          </a:prstGeom>
          <a:ln>
            <a:gradFill flip="none" rotWithShape="1">
              <a:gsLst>
                <a:gs pos="0">
                  <a:srgbClr val="EE5F26">
                    <a:alpha val="0"/>
                  </a:srgbClr>
                </a:gs>
                <a:gs pos="100000">
                  <a:srgbClr val="EE5F26"/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6"/>
          <p:cNvSpPr txBox="1"/>
          <p:nvPr>
            <p:custDataLst>
              <p:tags r:id="rId11"/>
            </p:custDataLst>
          </p:nvPr>
        </p:nvSpPr>
        <p:spPr>
          <a:xfrm>
            <a:off x="379095" y="5991860"/>
            <a:ext cx="1860550" cy="3378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kern="0">
                <a:solidFill>
                  <a:srgbClr val="1AFEFD"/>
                </a:solidFill>
                <a:latin typeface="思源宋体 CN Heavy" panose="02020900000000000000" charset="-122"/>
                <a:ea typeface="思源宋体 CN Heavy" panose="02020900000000000000" charset="-122"/>
                <a:cs typeface="HarmonyOS Sans SC" panose="00000500000000000000" charset="-122"/>
              </a:rPr>
              <a:t>网络安全为人民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1AFEFD"/>
              </a:solidFill>
              <a:effectLst/>
              <a:uLnTx/>
              <a:uFillTx/>
              <a:latin typeface="思源宋体 CN Heavy" panose="02020900000000000000" charset="-122"/>
              <a:ea typeface="思源宋体 CN Heavy" panose="02020900000000000000" charset="-122"/>
              <a:cs typeface="HarmonyOS Sans SC" panose="000005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34075" y="6276975"/>
            <a:ext cx="60756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zh-CN" altLang="en-US" sz="2800" cap="all">
                <a:ln>
                  <a:solidFill>
                    <a:srgbClr val="F47C52"/>
                  </a:solidFill>
                </a:ln>
                <a:noFill/>
                <a:latin typeface="MiSans Heavy" panose="00000A00000000000000" charset="-122"/>
                <a:ea typeface="MiSans Heavy" panose="00000A00000000000000" charset="-122"/>
                <a:cs typeface="HarmonyOS Sans SC" panose="00000500000000000000" charset="-122"/>
                <a:sym typeface="MiSans Heavy" panose="00000A00000000000000" charset="-122"/>
              </a:rPr>
              <a:t>Network knowledge</a:t>
            </a:r>
            <a:endParaRPr lang="zh-CN" altLang="en-US" sz="2800" cap="all">
              <a:ln>
                <a:solidFill>
                  <a:srgbClr val="F47C52"/>
                </a:solidFill>
              </a:ln>
              <a:noFill/>
              <a:latin typeface="MiSans Heavy" panose="00000A00000000000000" charset="-122"/>
              <a:ea typeface="MiSans Heavy" panose="00000A00000000000000" charset="-122"/>
              <a:cs typeface="HarmonyOS Sans SC" panose="00000500000000000000" charset="-122"/>
              <a:sym typeface="MiSans Heavy" panose="00000A00000000000000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00990" y="6517958"/>
            <a:ext cx="635635" cy="113665"/>
            <a:chOff x="5511" y="10209"/>
            <a:chExt cx="1208" cy="216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EE5F26"/>
              </a:gs>
            </a:gsLst>
            <a:lin ang="12420000" scaled="0"/>
          </a:gradFill>
        </p:grpSpPr>
        <p:sp>
          <p:nvSpPr>
            <p:cNvPr id="53" name="椭圆 52"/>
            <p:cNvSpPr/>
            <p:nvPr>
              <p:custDataLst>
                <p:tags r:id="rId12"/>
              </p:custDataLst>
            </p:nvPr>
          </p:nvSpPr>
          <p:spPr>
            <a:xfrm>
              <a:off x="5511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4" name="椭圆 53"/>
            <p:cNvSpPr/>
            <p:nvPr>
              <p:custDataLst>
                <p:tags r:id="rId13"/>
              </p:custDataLst>
            </p:nvPr>
          </p:nvSpPr>
          <p:spPr>
            <a:xfrm>
              <a:off x="584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5" name="椭圆 54"/>
            <p:cNvSpPr/>
            <p:nvPr>
              <p:custDataLst>
                <p:tags r:id="rId14"/>
              </p:custDataLst>
            </p:nvPr>
          </p:nvSpPr>
          <p:spPr>
            <a:xfrm>
              <a:off x="6167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  <p:sp>
          <p:nvSpPr>
            <p:cNvPr id="56" name="椭圆 55"/>
            <p:cNvSpPr/>
            <p:nvPr>
              <p:custDataLst>
                <p:tags r:id="rId15"/>
              </p:custDataLst>
            </p:nvPr>
          </p:nvSpPr>
          <p:spPr>
            <a:xfrm>
              <a:off x="6503" y="10209"/>
              <a:ext cx="216" cy="2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HarmonyOS Sans SC" panose="00000500000000000000" charset="-122"/>
              </a:endParaRPr>
            </a:p>
          </p:txBody>
        </p:sp>
      </p:grpSp>
      <p:sp>
        <p:nvSpPr>
          <p:cNvPr id="57" name="矩形: 圆角 11"/>
          <p:cNvSpPr/>
          <p:nvPr>
            <p:custDataLst>
              <p:tags r:id="rId16"/>
            </p:custDataLst>
          </p:nvPr>
        </p:nvSpPr>
        <p:spPr>
          <a:xfrm>
            <a:off x="1008380" y="6531610"/>
            <a:ext cx="1177290" cy="762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  <p:sp>
        <p:nvSpPr>
          <p:cNvPr id="58" name="矩形: 圆角 16"/>
          <p:cNvSpPr/>
          <p:nvPr>
            <p:custDataLst>
              <p:tags r:id="rId17"/>
            </p:custDataLst>
          </p:nvPr>
        </p:nvSpPr>
        <p:spPr>
          <a:xfrm>
            <a:off x="42050" y="6661923"/>
            <a:ext cx="1676399" cy="7306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5F26"/>
              </a:gs>
              <a:gs pos="74000">
                <a:srgbClr val="EE5F26">
                  <a:alpha val="0"/>
                </a:srgbClr>
              </a:gs>
            </a:gsLst>
            <a:lin ang="12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armonyOS Sans SC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COMMONDATA" val="eyJoZGlkIjoiZGIzNGViOTQwM2E2ZDBlY2VmOTg4MTFhNzEyYTZmNTQifQ=="/>
  <p:tag name="KSO_WPP_MARK_KEY" val="93f61c8b-c6c4-4de8-8eea-17bfa4fdbae4"/>
  <p:tag name="commondata" val="eyJoZGlkIjoiODdlZTBjMzc4MDM5NDUxMWNiNzdiOGI3ZjcxM2RlYWIifQ==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HarmonyOS Sans SC"/>
        <a:ea typeface=""/>
        <a:cs typeface=""/>
        <a:font script="Jpan" typeface="游ゴシック Light"/>
        <a:font script="Hang" typeface="맑은 고딕"/>
        <a:font script="Hans" typeface="HarmonyOS Sans S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"/>
        <a:ea typeface=""/>
        <a:cs typeface=""/>
        <a:font script="Jpan" typeface="游ゴシック"/>
        <a:font script="Hang" typeface="맑은 고딕"/>
        <a:font script="Hans" typeface="HarmonyOS Sans SC"/>
        <a:font script="Hant" typeface="新細明體"/>
        <a:font script="Arab" typeface="HarmonyOS Sans SC"/>
        <a:font script="Hebr" typeface="HarmonyOS Sans S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armonyOS Sans S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"/>
        <a:ea typeface=""/>
        <a:cs typeface=""/>
        <a:font script="Jpan" typeface="ＭＳ Ｐゴシック"/>
        <a:font script="Hang" typeface="맑은 고딕"/>
        <a:font script="Hans" typeface="HarmonyOS Sans SC"/>
        <a:font script="Hant" typeface="新細明體"/>
        <a:font script="Arab" typeface="HarmonyOS Sans SC"/>
        <a:font script="Hebr" typeface="HarmonyOS Sans S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armonyOS Sans S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"/>
        <a:ea typeface=""/>
        <a:cs typeface=""/>
        <a:font script="Jpan" typeface="ＭＳ Ｐゴシック"/>
        <a:font script="Hang" typeface="맑은 고딕"/>
        <a:font script="Hans" typeface="HarmonyOS Sans SC"/>
        <a:font script="Hant" typeface="新細明體"/>
        <a:font script="Arab" typeface="HarmonyOS Sans SC"/>
        <a:font script="Hebr" typeface="HarmonyOS Sans S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703</Words>
  <Application>WPS 演示</Application>
  <PresentationFormat>宽屏</PresentationFormat>
  <Paragraphs>86</Paragraphs>
  <Slides>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5" baseType="lpstr">
      <vt:lpstr>Arial</vt:lpstr>
      <vt:lpstr>宋体</vt:lpstr>
      <vt:lpstr>Wingdings</vt:lpstr>
      <vt:lpstr>HarmonyOS Sans SC</vt:lpstr>
      <vt:lpstr>MiSans Heavy</vt:lpstr>
      <vt:lpstr>思源宋体 CN Heavy</vt:lpstr>
      <vt:lpstr>微软雅黑</vt:lpstr>
      <vt:lpstr>汉仪程行简</vt:lpstr>
      <vt:lpstr>MiSans</vt:lpstr>
      <vt:lpstr>Wingdings</vt:lpstr>
      <vt:lpstr>思源黑体 CN Normal</vt:lpstr>
      <vt:lpstr>黑体</vt:lpstr>
      <vt:lpstr>Montserrat Black</vt:lpstr>
      <vt:lpstr>Segoe Print</vt:lpstr>
      <vt:lpstr>MiSans Light</vt:lpstr>
      <vt:lpstr>汉仪旗黑-50S</vt:lpstr>
      <vt:lpstr>Arial Unicode MS</vt:lpstr>
      <vt:lpstr>微软雅黑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麦田</dc:creator>
  <cp:lastModifiedBy>后浪学长</cp:lastModifiedBy>
  <cp:revision>18</cp:revision>
  <dcterms:created xsi:type="dcterms:W3CDTF">2023-09-08T12:30:00Z</dcterms:created>
  <dcterms:modified xsi:type="dcterms:W3CDTF">2023-11-28T13:54:07Z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781C504B74CA46E9AA28A9528E7B7229_11</vt:lpwstr>
  </property>
  <property fmtid="{D5CDD505-2E9C-101B-9397-08002B2CF9AE}" pid="3" name="KSOProductBuildVer">
    <vt:lpwstr>2052-12.1.0.15990</vt:lpwstr>
  </property>
</Properties>
</file>

<file path=docProps/thumbnail.jpeg>
</file>